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1" r:id="rId7"/>
    <p:sldId id="260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6DF915-F117-E870-8D6D-3F6B21932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7FF9C72-7DC7-7E1F-4BAA-48E235A4C9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50D927A-713D-F02A-0A2A-43E997071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4AD2B2-2E84-D30F-ED8C-BB47304F6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45A962-CFB3-6E88-EFF3-7252BE9EC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5340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5BBF9C-709F-1832-9061-9DB192889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B11005E-3B87-2FD3-74CD-8B1D9F995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E563EA-7A5C-F563-CC0E-EE272B755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DC26517-6F04-0E51-8165-0B6CBADFF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64B75D-8D5E-0099-BC21-413B1298E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0482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D18AAE1-6B10-C6AF-E3A2-91AC931B83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293AC9F-97FD-12DB-C713-AA04E1404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0B4A58-6DCB-D28F-F237-D44966323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968A2A-822E-F01C-BC1A-66D083AC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C171CDB-C27E-1A96-7A84-03F8880E7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2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3B8BE2-C001-FF87-D3FA-F93BD5C96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D1C04D-9B9F-7A31-5A5F-3CE95ACD3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D46F0DF-8571-A320-69CF-546EC2F19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FEF259-1675-808C-7882-5044CEB7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FDDF9A9-7092-30B6-E034-39102B959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601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D2A8C5-60EA-265D-52C5-A73FB0BE2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CECA72E-6B19-A48E-42CD-4A68E7364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7FF9B0-35F8-E8EC-BB3B-D2C2F3531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DFA5BD-41ED-5A87-9A7E-43D95E6BE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0523C4-8D35-3783-6A40-FAD14F2FF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2415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699A4E-734B-51A0-76EB-A06A8CBD2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19665C-CE2F-29C3-F6B2-187B0BAE3B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16E2328-51B7-D48A-26D7-941EB75D0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600A002-CB7D-3270-D2A7-89D95322D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EC4A4E8-DEA5-2B73-9C0D-0E79DF8A3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04345EA-34CF-AEFD-07FC-FBF782346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7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D65FF4-4D68-6A34-87FC-638F34DB2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9FB428-FB7B-D4A7-D4F1-3A8DA2673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7D24C23-3CA1-515B-7248-6080FE0C7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9A0B665-8359-6C8C-B1EE-3AB53C4BE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5C57B72-A9C6-5786-2571-F597CD7C96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63A7809-1BB1-4E96-8024-411E799AD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61EC274-134F-9AD3-D730-59E481C06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63D8D80-1DC2-1CCD-217B-13FAE7E9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560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4D8403-80C7-943B-501E-220FCC060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8BBC4D6-5DC0-C924-C5CA-F26F416F4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A5B08C2-8FEE-622E-283C-014000C92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9533DAB-69B8-4B62-8598-EE38EB087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296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D4CC4DA-40B3-4076-811C-F816326FE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973AAB8-AB99-7621-0371-15CB3AAAA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BEB3881-3C6F-42CC-7ED5-BB4D132AC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8841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F8E010-1B10-B6EF-E41A-8BFFDA195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45020C-86B8-57A6-D90F-A749B794A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58437CE-443E-5C87-5033-06653C79C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08513A9-BC85-20A2-618B-A460ECE9D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C46A0B1-DBEB-8B72-2141-AEF79061B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AFA4ABB-C6A5-DB72-A95C-AF0ED58AF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9046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9362F9-26EC-24E3-04A8-2BB326BB2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CC014C9-5D8C-D75E-9F0E-33395CA99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2D2CDEF-FEA8-EFC4-4120-E8131FF8B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4534676-B20E-E560-9BED-476F89BA7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607C875-E925-5976-EE28-AF83ABC62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2E2386F-D66B-F0A8-0AD9-D51184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694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2F3019E-2EBA-6A4A-3B57-624A0CEA5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E3B38E2-118E-6E89-F838-C8BB40AF0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944B695-4492-C530-797C-2BB2489F5C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F39F5-4950-440B-A108-6DA2A53B18D0}" type="datetimeFigureOut">
              <a:rPr lang="nl-NL" smtClean="0"/>
              <a:t>14-1-2025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8D8599-1372-7770-FDC4-5B0CD9E2E3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4BF4E1-4657-DF6E-6313-02F87AFAF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96F22-33CB-4A4A-AC02-E5201F78A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2778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B452F2-FDBB-6638-26BD-D5E05B5598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9164" y="1939159"/>
            <a:ext cx="9254063" cy="2751086"/>
          </a:xfrm>
        </p:spPr>
        <p:txBody>
          <a:bodyPr>
            <a:normAutofit/>
          </a:bodyPr>
          <a:lstStyle/>
          <a:p>
            <a:pPr algn="r"/>
            <a:r>
              <a:rPr lang="nl-NL" sz="4700" b="1" dirty="0"/>
              <a:t>“Faro onderwijs”</a:t>
            </a:r>
            <a:br>
              <a:rPr lang="nl-NL" sz="4700" b="1" dirty="0"/>
            </a:br>
            <a:r>
              <a:rPr lang="nl-NL" sz="4700" dirty="0"/>
              <a:t>Minor ‘Participatie in erfgoed’</a:t>
            </a:r>
            <a:br>
              <a:rPr lang="nl-NL" sz="4700" dirty="0"/>
            </a:br>
            <a:r>
              <a:rPr lang="nl-NL" sz="4700" dirty="0"/>
              <a:t>Handboek ‘Erfgoed &amp; Participatie’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8D9AFC0-1077-9A56-67DC-30484A8C8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nl-NL" sz="2200" dirty="0"/>
              <a:t>Bijeenkomst ‘Faro-onderwijsnetwerk’</a:t>
            </a:r>
          </a:p>
          <a:p>
            <a:pPr algn="r"/>
            <a:r>
              <a:rPr lang="nl-NL" sz="2200" dirty="0"/>
              <a:t>Dinsdag 14 januari 2025</a:t>
            </a:r>
          </a:p>
          <a:p>
            <a:pPr algn="r"/>
            <a:r>
              <a:rPr lang="nl-NL" sz="2200" dirty="0" err="1"/>
              <a:t>Reinwardt</a:t>
            </a:r>
            <a:r>
              <a:rPr lang="nl-NL" sz="2200" dirty="0"/>
              <a:t> Academie, Amsterdam</a:t>
            </a:r>
          </a:p>
        </p:txBody>
      </p:sp>
    </p:spTree>
    <p:extLst>
      <p:ext uri="{BB962C8B-B14F-4D97-AF65-F5344CB8AC3E}">
        <p14:creationId xmlns:p14="http://schemas.microsoft.com/office/powerpoint/2010/main" val="1878200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0F40E-DF82-885A-67AC-A2D6FF615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Slide faro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3C244A-83F0-3D51-01CE-D3B2A007F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 descr="Robin Raaijmakers op LinkedIn: Het Verdrag van Faro is ondertekend! 🥳 Een  grote mijlpaal en belangrijke…">
            <a:extLst>
              <a:ext uri="{FF2B5EF4-FFF2-40B4-BE49-F238E27FC236}">
                <a16:creationId xmlns:a16="http://schemas.microsoft.com/office/drawing/2014/main" id="{56DE6C03-F36B-92E2-F97F-632823961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28769"/>
            <a:ext cx="12226160" cy="6986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137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52F0E1-F429-399A-F1BB-56F8A8E59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Samenwerking als uitgangspunt</a:t>
            </a:r>
          </a:p>
        </p:txBody>
      </p:sp>
      <p:pic>
        <p:nvPicPr>
          <p:cNvPr id="1026" name="Picture 2" descr="Vrije Universiteit Amsterdam">
            <a:extLst>
              <a:ext uri="{FF2B5EF4-FFF2-40B4-BE49-F238E27FC236}">
                <a16:creationId xmlns:a16="http://schemas.microsoft.com/office/drawing/2014/main" id="{1E37F64A-C497-9C5C-22E8-5CEF6EA7EF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27" r="4215" b="26727"/>
          <a:stretch/>
        </p:blipFill>
        <p:spPr bwMode="auto">
          <a:xfrm>
            <a:off x="6095999" y="4109650"/>
            <a:ext cx="1418671" cy="71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ome | Beeldbank Rijksdienst Cultureel Erfgoed">
            <a:extLst>
              <a:ext uri="{FF2B5EF4-FFF2-40B4-BE49-F238E27FC236}">
                <a16:creationId xmlns:a16="http://schemas.microsoft.com/office/drawing/2014/main" id="{CEE6F4CB-2947-E483-82BA-2FF2789F99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601" y="5099800"/>
            <a:ext cx="2044797" cy="771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Leiden University - Wikipedia">
            <a:extLst>
              <a:ext uri="{FF2B5EF4-FFF2-40B4-BE49-F238E27FC236}">
                <a16:creationId xmlns:a16="http://schemas.microsoft.com/office/drawing/2014/main" id="{6C3374D4-ADF0-DCF8-5BD5-C4A982D9B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1774" y="1909182"/>
            <a:ext cx="1355580" cy="156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uisstijl TU Delft">
            <a:extLst>
              <a:ext uri="{FF2B5EF4-FFF2-40B4-BE49-F238E27FC236}">
                <a16:creationId xmlns:a16="http://schemas.microsoft.com/office/drawing/2014/main" id="{1684ACC3-1CF6-568B-C994-BDE9DD9443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12" t="24963" r="7878" b="31147"/>
          <a:stretch/>
        </p:blipFill>
        <p:spPr bwMode="auto">
          <a:xfrm>
            <a:off x="4780133" y="3050876"/>
            <a:ext cx="1943825" cy="765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Gelders Genootschap - Erfgoed Gelderland">
            <a:extLst>
              <a:ext uri="{FF2B5EF4-FFF2-40B4-BE49-F238E27FC236}">
                <a16:creationId xmlns:a16="http://schemas.microsoft.com/office/drawing/2014/main" id="{7E30F730-4A5B-6D7C-442C-5AC520243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820" y="4819784"/>
            <a:ext cx="2219036" cy="665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Wageningen University &amp; Research - Kiemt">
            <a:extLst>
              <a:ext uri="{FF2B5EF4-FFF2-40B4-BE49-F238E27FC236}">
                <a16:creationId xmlns:a16="http://schemas.microsoft.com/office/drawing/2014/main" id="{48973B38-9AE4-91AD-2F7F-00CB4E6C7A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2" r="-144" b="33745"/>
          <a:stretch/>
        </p:blipFill>
        <p:spPr bwMode="auto">
          <a:xfrm>
            <a:off x="1195100" y="3754752"/>
            <a:ext cx="2508682" cy="554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ooperating Institutions - Contested Histories">
            <a:extLst>
              <a:ext uri="{FF2B5EF4-FFF2-40B4-BE49-F238E27FC236}">
                <a16:creationId xmlns:a16="http://schemas.microsoft.com/office/drawing/2014/main" id="{DDE50AD3-6740-AAA8-FF25-3CF718029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381" y="1716739"/>
            <a:ext cx="1275054" cy="1494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20 april 2024: Immaterieel Erfgoeddag in het Nederlands Openluchtmuseum -  Erfgoed en Publiek">
            <a:extLst>
              <a:ext uri="{FF2B5EF4-FFF2-40B4-BE49-F238E27FC236}">
                <a16:creationId xmlns:a16="http://schemas.microsoft.com/office/drawing/2014/main" id="{73980AF6-7CC4-FC79-83BC-BB6C68F08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436" y="2213287"/>
            <a:ext cx="1662692" cy="954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Saxion Weerbaarheidsscan - Stichting Goeie Grutten">
            <a:extLst>
              <a:ext uri="{FF2B5EF4-FFF2-40B4-BE49-F238E27FC236}">
                <a16:creationId xmlns:a16="http://schemas.microsoft.com/office/drawing/2014/main" id="{15ED59BE-7BB3-676F-438E-99C73B5D7D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91" t="28896" r="1984" b="30272"/>
          <a:stretch/>
        </p:blipFill>
        <p:spPr bwMode="auto">
          <a:xfrm>
            <a:off x="5092246" y="1947181"/>
            <a:ext cx="2108151" cy="875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Erfgoed Brabant - Erfgoed en Publiek">
            <a:extLst>
              <a:ext uri="{FF2B5EF4-FFF2-40B4-BE49-F238E27FC236}">
                <a16:creationId xmlns:a16="http://schemas.microsoft.com/office/drawing/2014/main" id="{42F604E6-D10D-0859-D45E-A7FC1052FC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8" t="22636" r="7335" b="37859"/>
          <a:stretch/>
        </p:blipFill>
        <p:spPr bwMode="auto">
          <a:xfrm>
            <a:off x="978381" y="5410039"/>
            <a:ext cx="2044797" cy="771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Open Universiteit: merkpositionering en kennisdeling via podcasting - ZIGT">
            <a:extLst>
              <a:ext uri="{FF2B5EF4-FFF2-40B4-BE49-F238E27FC236}">
                <a16:creationId xmlns:a16="http://schemas.microsoft.com/office/drawing/2014/main" id="{9DAA125A-EEAD-527F-553A-05B583D0CE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31952" r="4263" b="31851"/>
          <a:stretch/>
        </p:blipFill>
        <p:spPr bwMode="auto">
          <a:xfrm>
            <a:off x="8641774" y="3714216"/>
            <a:ext cx="2091796" cy="790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al 8">
            <a:extLst>
              <a:ext uri="{FF2B5EF4-FFF2-40B4-BE49-F238E27FC236}">
                <a16:creationId xmlns:a16="http://schemas.microsoft.com/office/drawing/2014/main" id="{23367303-03C6-64D0-497A-FE28C4F00FC0}"/>
              </a:ext>
            </a:extLst>
          </p:cNvPr>
          <p:cNvSpPr/>
          <p:nvPr/>
        </p:nvSpPr>
        <p:spPr>
          <a:xfrm>
            <a:off x="-118533" y="1329267"/>
            <a:ext cx="8297333" cy="55287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0CBD68C8-9692-9745-C8AE-F5542DD7C202}"/>
              </a:ext>
            </a:extLst>
          </p:cNvPr>
          <p:cNvSpPr/>
          <p:nvPr/>
        </p:nvSpPr>
        <p:spPr>
          <a:xfrm>
            <a:off x="4336811" y="1100668"/>
            <a:ext cx="7220189" cy="569806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58" name="Picture 34" descr="Nieuw cursusjaar ErfgoedAcademie - De Erfgoedstem">
            <a:extLst>
              <a:ext uri="{FF2B5EF4-FFF2-40B4-BE49-F238E27FC236}">
                <a16:creationId xmlns:a16="http://schemas.microsoft.com/office/drawing/2014/main" id="{88C7A8DD-6CF9-E1D4-A95B-FC29907D0E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18" r="453" b="43908"/>
          <a:stretch/>
        </p:blipFill>
        <p:spPr bwMode="auto">
          <a:xfrm>
            <a:off x="8243786" y="5099800"/>
            <a:ext cx="2152367" cy="506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27265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79807FF-0BA9-F6E7-6D26-9595CBB3C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Minor “Participatie in erfgoed”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4A4BE9-0A82-7333-CDDB-BB22F77AA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l-NL" dirty="0"/>
              <a:t>Praktijk en theorie</a:t>
            </a:r>
          </a:p>
          <a:p>
            <a:r>
              <a:rPr lang="nl-NL" dirty="0"/>
              <a:t>Open voor alle HBO en WO studenten (KOM)</a:t>
            </a:r>
          </a:p>
          <a:p>
            <a:r>
              <a:rPr lang="nl-NL" dirty="0"/>
              <a:t>Samenwerking met ‘het veld’</a:t>
            </a:r>
          </a:p>
          <a:p>
            <a:pPr lvl="1"/>
            <a:r>
              <a:rPr lang="nl-NL" dirty="0" err="1"/>
              <a:t>ErfgoedAcademie</a:t>
            </a:r>
            <a:endParaRPr lang="nl-NL" dirty="0"/>
          </a:p>
          <a:p>
            <a:pPr lvl="1"/>
            <a:r>
              <a:rPr lang="nl-NL" dirty="0"/>
              <a:t>Opdrachtgevers</a:t>
            </a:r>
          </a:p>
          <a:p>
            <a:r>
              <a:rPr lang="nl-NL" dirty="0"/>
              <a:t>Drie modules van 10 EC</a:t>
            </a:r>
          </a:p>
          <a:p>
            <a:pPr lvl="1"/>
            <a:r>
              <a:rPr lang="nl-NL" dirty="0"/>
              <a:t>Project</a:t>
            </a:r>
          </a:p>
          <a:p>
            <a:pPr lvl="1"/>
            <a:r>
              <a:rPr lang="nl-NL" dirty="0"/>
              <a:t>Erfgoed: theorie, methoden, vaardigheden</a:t>
            </a:r>
          </a:p>
          <a:p>
            <a:pPr lvl="1"/>
            <a:r>
              <a:rPr lang="nl-NL" dirty="0"/>
              <a:t>Interactive </a:t>
            </a:r>
            <a:r>
              <a:rPr lang="nl-NL" dirty="0" err="1"/>
              <a:t>governance</a:t>
            </a:r>
            <a:r>
              <a:rPr lang="nl-NL" dirty="0"/>
              <a:t> in de erfgoedsector</a:t>
            </a:r>
          </a:p>
        </p:txBody>
      </p:sp>
    </p:spTree>
    <p:extLst>
      <p:ext uri="{BB962C8B-B14F-4D97-AF65-F5344CB8AC3E}">
        <p14:creationId xmlns:p14="http://schemas.microsoft.com/office/powerpoint/2010/main" val="2590401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D0869EB-2D7A-A832-4D15-3783C2225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Minor “Participatie in erfgoed”: leerddoelen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66EC23-DEE8-98DD-F364-763F02E3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42900" lvl="0" indent="-342900">
              <a:buFont typeface="Calibri" panose="020F0502020204030204" pitchFamily="34" charset="0"/>
              <a:buChar char="•"/>
            </a:pP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Actuele erfgoedtheorie </a:t>
            </a:r>
            <a:r>
              <a:rPr lang="nl-N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integreren</a:t>
            </a: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in een praktisch erfgoedproject gericht op co-creatie of coproductie.</a:t>
            </a:r>
            <a:endParaRPr lang="nl-N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•"/>
            </a:pP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Met bestuurskundige theorievorming rond </a:t>
            </a:r>
            <a:r>
              <a:rPr lang="nl-NL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interactive</a:t>
            </a: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nl-NL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governance</a:t>
            </a: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en bijpassende methoden en technieken een praktisch erfgoedproject gericht op co-creatie of coproductie </a:t>
            </a:r>
            <a:r>
              <a:rPr lang="nl-N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ontwerpen</a:t>
            </a:r>
            <a:endParaRPr lang="nl-N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•"/>
            </a:pP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Erfgoed- en bestuurskundige theorie en methoden </a:t>
            </a:r>
            <a:r>
              <a:rPr lang="nl-N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combineren</a:t>
            </a: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in de uitvoering van een co-creatieve of coproducerende erfgoedpraktijk </a:t>
            </a:r>
            <a:endParaRPr lang="nl-N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•"/>
            </a:pPr>
            <a:r>
              <a:rPr lang="nl-N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Oordelen</a:t>
            </a: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over de sterke en zwakke kanten van het plan en de uitvoering </a:t>
            </a:r>
            <a:endParaRPr lang="nl-N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•"/>
            </a:pP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Het persoonlijk leerproces </a:t>
            </a:r>
            <a:r>
              <a:rPr lang="nl-N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evalueren</a:t>
            </a:r>
            <a:endParaRPr lang="nl-N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l-N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Samenwerken </a:t>
            </a: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teams</a:t>
            </a:r>
            <a:r>
              <a:rPr lang="nl-N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bestaande uit leden met verschillende disciplinaire achtergronden</a:t>
            </a:r>
            <a:endParaRPr lang="nl-N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l-N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Een opdrachtgever-opdrachtnemer relatie met de praktijkorganisatie </a:t>
            </a:r>
            <a:r>
              <a:rPr lang="nl-NL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onderhouden</a:t>
            </a:r>
            <a:endParaRPr lang="nl-N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746079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6DB1688-58A2-C793-A74A-EAC43DB3A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Handboek “Erfgoed &amp; participatie”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09AE2B-CD60-0D0E-9767-5309070D1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l-NL" dirty="0"/>
              <a:t>Erfgoedtheorie</a:t>
            </a:r>
          </a:p>
          <a:p>
            <a:r>
              <a:rPr lang="nl-NL" dirty="0"/>
              <a:t>Bestuurskundige theorie (</a:t>
            </a:r>
            <a:r>
              <a:rPr lang="nl-NL" dirty="0" err="1"/>
              <a:t>interactive</a:t>
            </a:r>
            <a:r>
              <a:rPr lang="nl-NL" dirty="0"/>
              <a:t> </a:t>
            </a:r>
            <a:r>
              <a:rPr lang="nl-NL" dirty="0" err="1"/>
              <a:t>governance</a:t>
            </a:r>
            <a:r>
              <a:rPr lang="nl-NL" dirty="0"/>
              <a:t>)</a:t>
            </a:r>
          </a:p>
          <a:p>
            <a:r>
              <a:rPr lang="nl-NL" dirty="0"/>
              <a:t>Participatiemethoden (uit BSK en erfgoeddisciplines)</a:t>
            </a:r>
          </a:p>
          <a:p>
            <a:r>
              <a:rPr lang="nl-NL" dirty="0"/>
              <a:t>Erfgoedinstituties</a:t>
            </a:r>
          </a:p>
          <a:p>
            <a:r>
              <a:rPr lang="nl-NL" dirty="0"/>
              <a:t>De praktijk (‘cases’)</a:t>
            </a:r>
          </a:p>
          <a:p>
            <a:r>
              <a:rPr lang="nl-NL" dirty="0"/>
              <a:t>Opdrachten</a:t>
            </a:r>
          </a:p>
        </p:txBody>
      </p:sp>
    </p:spTree>
    <p:extLst>
      <p:ext uri="{BB962C8B-B14F-4D97-AF65-F5344CB8AC3E}">
        <p14:creationId xmlns:p14="http://schemas.microsoft.com/office/powerpoint/2010/main" val="3755465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773C85D-B78B-1EC7-436D-00CA31F24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Stand van zaken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3AFBABE0-EF9C-7229-6E95-1EFA13A9E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l-NL" dirty="0"/>
              <a:t>Minor </a:t>
            </a:r>
          </a:p>
          <a:p>
            <a:pPr lvl="1"/>
            <a:r>
              <a:rPr lang="nl-NL" dirty="0"/>
              <a:t>Werken aan concept minorbeschrijvingen &amp; </a:t>
            </a:r>
            <a:r>
              <a:rPr lang="nl-NL" dirty="0" err="1"/>
              <a:t>vakbeschrijvingen</a:t>
            </a:r>
            <a:endParaRPr lang="nl-NL" dirty="0"/>
          </a:p>
          <a:p>
            <a:pPr lvl="2"/>
            <a:r>
              <a:rPr lang="nl-NL" dirty="0"/>
              <a:t>20 januari naar Opleidingscommissie</a:t>
            </a:r>
          </a:p>
          <a:p>
            <a:pPr lvl="1"/>
            <a:r>
              <a:rPr lang="nl-NL" dirty="0"/>
              <a:t>Uitwerken businesscase</a:t>
            </a:r>
          </a:p>
          <a:p>
            <a:pPr lvl="1"/>
            <a:r>
              <a:rPr lang="nl-NL" dirty="0"/>
              <a:t>Voorjaar 2025: gehele plan voorleggen aan FB</a:t>
            </a:r>
          </a:p>
          <a:p>
            <a:r>
              <a:rPr lang="nl-NL" dirty="0"/>
              <a:t>Handboek</a:t>
            </a:r>
          </a:p>
          <a:p>
            <a:pPr lvl="1"/>
            <a:r>
              <a:rPr lang="nl-NL" dirty="0"/>
              <a:t>Theoriehoofdstukken in concept gereed</a:t>
            </a:r>
          </a:p>
          <a:p>
            <a:pPr lvl="1"/>
            <a:r>
              <a:rPr lang="nl-NL" dirty="0" err="1"/>
              <a:t>Methodenhoofstuk</a:t>
            </a:r>
            <a:r>
              <a:rPr lang="nl-NL" dirty="0"/>
              <a:t> in voorbereiding</a:t>
            </a:r>
          </a:p>
          <a:p>
            <a:pPr lvl="1"/>
            <a:r>
              <a:rPr lang="nl-NL" dirty="0"/>
              <a:t>Casushoofdstukken in </a:t>
            </a:r>
            <a:r>
              <a:rPr lang="nl-NL" dirty="0" err="1"/>
              <a:t>voorbereidin</a:t>
            </a:r>
            <a:endParaRPr lang="nl-NL" dirty="0"/>
          </a:p>
          <a:p>
            <a:pPr lvl="2"/>
            <a:r>
              <a:rPr lang="nl-NL" dirty="0"/>
              <a:t>Hopelijk einde voorjaar 2025 concept handboek gereed</a:t>
            </a:r>
          </a:p>
        </p:txBody>
      </p:sp>
    </p:spTree>
    <p:extLst>
      <p:ext uri="{BB962C8B-B14F-4D97-AF65-F5344CB8AC3E}">
        <p14:creationId xmlns:p14="http://schemas.microsoft.com/office/powerpoint/2010/main" val="409229239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239</Words>
  <Application>Microsoft Office PowerPoint</Application>
  <PresentationFormat>Breedbeeld</PresentationFormat>
  <Paragraphs>42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Kantoorthema</vt:lpstr>
      <vt:lpstr>“Faro onderwijs” Minor ‘Participatie in erfgoed’ Handboek ‘Erfgoed &amp; Participatie’</vt:lpstr>
      <vt:lpstr>Slide faro</vt:lpstr>
      <vt:lpstr>Samenwerking als uitgangspunt</vt:lpstr>
      <vt:lpstr>Minor “Participatie in erfgoed” </vt:lpstr>
      <vt:lpstr>Minor “Participatie in erfgoed”: leerddoelen</vt:lpstr>
      <vt:lpstr>Handboek “Erfgoed &amp; participatie”</vt:lpstr>
      <vt:lpstr>Stand van zaken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“Faro onderwijs” Minor ‘Participatie in erfgoed’ Handboek ‘Erfgoed &amp; Participatie’</dc:title>
  <dc:creator>J. Rodenberg</dc:creator>
  <cp:lastModifiedBy>J. Rodenberg</cp:lastModifiedBy>
  <cp:revision>1</cp:revision>
  <dcterms:created xsi:type="dcterms:W3CDTF">2025-01-14T09:40:33Z</dcterms:created>
  <dcterms:modified xsi:type="dcterms:W3CDTF">2025-01-14T10:32:10Z</dcterms:modified>
</cp:coreProperties>
</file>