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0" r:id="rId3"/>
    <p:sldId id="267" r:id="rId4"/>
    <p:sldId id="266" r:id="rId5"/>
    <p:sldId id="1255" r:id="rId6"/>
    <p:sldId id="269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D54"/>
    <a:srgbClr val="5ABAA2"/>
    <a:srgbClr val="00C1DB"/>
    <a:srgbClr val="FEC731"/>
    <a:srgbClr val="FF5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6"/>
    <p:restoredTop sz="96327"/>
  </p:normalViewPr>
  <p:slideViewPr>
    <p:cSldViewPr snapToGrid="0">
      <p:cViewPr varScale="1">
        <p:scale>
          <a:sx n="76" d="100"/>
          <a:sy n="76" d="100"/>
        </p:scale>
        <p:origin x="2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9BCF2-0112-361B-8765-E150DF3F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47FD69-E989-C7C3-E6E9-C6A41372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9D8D33-341F-D3A4-04FE-1FE98422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2CD35-88E4-3508-13A1-C886F76E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917FA-C5EE-3EDE-B5C3-FB68FE25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79A9D2-FCD0-1B4C-ADBB-5492FAD96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05088-FC42-5EDA-E1AE-B53B711D6D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C731"/>
          </a:solidFill>
        </p:spPr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5E085-7D2E-FED3-9AAD-407F9D60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8888"/>
          </a:xfrm>
          <a:solidFill>
            <a:srgbClr val="FF5C1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428F1E-4711-8514-E596-C7A8B00C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8888"/>
          </a:xfrm>
          <a:solidFill>
            <a:srgbClr val="5ABAA2"/>
          </a:solidFill>
        </p:spPr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  <a:lvl2pPr>
              <a:defRPr>
                <a:solidFill>
                  <a:srgbClr val="111D54"/>
                </a:solidFill>
              </a:defRPr>
            </a:lvl2pPr>
            <a:lvl3pPr>
              <a:defRPr>
                <a:solidFill>
                  <a:srgbClr val="111D54"/>
                </a:solidFill>
              </a:defRPr>
            </a:lvl3pPr>
            <a:lvl4pPr>
              <a:defRPr>
                <a:solidFill>
                  <a:srgbClr val="111D54"/>
                </a:solidFill>
              </a:defRPr>
            </a:lvl4pPr>
            <a:lvl5pPr>
              <a:defRPr>
                <a:solidFill>
                  <a:srgbClr val="111D5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F2040-105D-1B10-B950-3582067E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273F09-3FA4-35F1-F724-51CD6192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C5E67D-C9E3-DCE6-5F91-5E1F1B3D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4AD069-B1AF-F0FC-09D7-14A135634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32392-1881-AF0A-717B-4F5E513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8FE63-E314-B1ED-7FE9-5E3E3EFD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16C00-49F1-D544-D322-B2664272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860955-76EA-5FC1-7742-3CAACC527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29D263-D348-D829-7793-F8AAE56FB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F23386-D088-3F28-09B7-D310F3D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8FC8E2-F518-4E4E-9D8D-ECBCCA19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C6C66D-9E10-7956-375F-C11B0792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EBDD803-D152-28D3-34DF-427C5C109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2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32392-1881-AF0A-717B-4F5E513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8FE63-E314-B1ED-7FE9-5E3E3EFD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16C00-49F1-D544-D322-B2664272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860955-76EA-5FC1-7742-3CAACC527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29D263-D348-D829-7793-F8AAE56FB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F23386-D088-3F28-09B7-D310F3D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8FC8E2-F518-4E4E-9D8D-ECBCCA19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C6C66D-9E10-7956-375F-C11B0792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B783B6-6514-1B8C-C523-743BD6B14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elijking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32392-1881-AF0A-717B-4F5E513F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00356">
            <a:off x="839788" y="365125"/>
            <a:ext cx="10515600" cy="1325563"/>
          </a:xfrm>
          <a:solidFill>
            <a:srgbClr val="FEC731"/>
          </a:solidFill>
        </p:spPr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8FE63-E314-B1ED-7FE9-5E3E3EFD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24205">
            <a:off x="839787" y="1763713"/>
            <a:ext cx="5157787" cy="823912"/>
          </a:xfrm>
          <a:solidFill>
            <a:srgbClr val="5ABAA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16C00-49F1-D544-D322-B2664272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4482"/>
            <a:ext cx="5157787" cy="3036888"/>
          </a:xfrm>
          <a:solidFill>
            <a:srgbClr val="00C1DB"/>
          </a:solidFill>
        </p:spPr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  <a:lvl2pPr>
              <a:defRPr>
                <a:solidFill>
                  <a:srgbClr val="111D54"/>
                </a:solidFill>
              </a:defRPr>
            </a:lvl2pPr>
            <a:lvl3pPr>
              <a:defRPr>
                <a:solidFill>
                  <a:srgbClr val="111D54"/>
                </a:solidFill>
              </a:defRPr>
            </a:lvl3pPr>
            <a:lvl4pPr>
              <a:defRPr>
                <a:solidFill>
                  <a:srgbClr val="111D54"/>
                </a:solidFill>
              </a:defRPr>
            </a:lvl4pPr>
            <a:lvl5pPr>
              <a:defRPr>
                <a:solidFill>
                  <a:srgbClr val="111D5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860955-76EA-5FC1-7742-3CAACC527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54581">
            <a:off x="6154713" y="1838488"/>
            <a:ext cx="5183188" cy="823912"/>
          </a:xfrm>
          <a:solidFill>
            <a:srgbClr val="FF5C1B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29D263-D348-D829-7793-F8AAE56FB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4482"/>
            <a:ext cx="5183188" cy="3036888"/>
          </a:xfrm>
          <a:solidFill>
            <a:srgbClr val="00C1DB"/>
          </a:solidFill>
        </p:spPr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  <a:lvl2pPr>
              <a:defRPr>
                <a:solidFill>
                  <a:srgbClr val="111D54"/>
                </a:solidFill>
              </a:defRPr>
            </a:lvl2pPr>
            <a:lvl3pPr>
              <a:defRPr>
                <a:solidFill>
                  <a:srgbClr val="111D54"/>
                </a:solidFill>
              </a:defRPr>
            </a:lvl3pPr>
            <a:lvl4pPr>
              <a:defRPr>
                <a:solidFill>
                  <a:srgbClr val="111D54"/>
                </a:solidFill>
              </a:defRPr>
            </a:lvl4pPr>
            <a:lvl5pPr>
              <a:defRPr>
                <a:solidFill>
                  <a:srgbClr val="111D54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F23386-D088-3F28-09B7-D310F3D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8FC8E2-F518-4E4E-9D8D-ECBCCA19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C6C66D-9E10-7956-375F-C11B0792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7DDBFB0-C3F7-D156-CC7C-196C38C34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bg>
      <p:bgPr>
        <a:solidFill>
          <a:srgbClr val="FF5C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2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Alleen titel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BACE1E-EC44-B4A2-2970-CFD5F0D35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bg>
      <p:bgPr>
        <a:solidFill>
          <a:srgbClr val="5ABA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bg>
      <p:bgPr>
        <a:solidFill>
          <a:srgbClr val="00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8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Alleen titel">
    <p:bg>
      <p:bgPr>
        <a:solidFill>
          <a:srgbClr val="FEC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925B-E99F-CD79-088B-4D4C1677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9BCF2-0112-361B-8765-E150DF3F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EC73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47FD69-E989-C7C3-E6E9-C6A41372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9D8D33-341F-D3A4-04FE-1FE98422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fld id="{68B45F53-218F-DB4F-97A7-8FD385ABE9FE}" type="datetimeFigureOut">
              <a:rPr lang="nl-NL" smtClean="0"/>
              <a:pPr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2CD35-88E4-3508-13A1-C886F76E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917FA-C5EE-3EDE-B5C3-FB68FE25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fld id="{8BF35979-CFF1-9941-9C5A-E88DC1A29D2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B5CED5-835A-BB0C-D007-83D86F9D5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">
    <p:bg>
      <p:bgPr>
        <a:solidFill>
          <a:srgbClr val="FF5C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86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leen titel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0A6937-4F6E-9B63-66B3-C4FB706F7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leen titel">
    <p:bg>
      <p:bgPr>
        <a:solidFill>
          <a:srgbClr val="5ABA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leen titel">
    <p:bg>
      <p:bgPr>
        <a:solidFill>
          <a:srgbClr val="00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6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lleen titel">
    <p:bg>
      <p:bgPr>
        <a:solidFill>
          <a:srgbClr val="FEC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014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53B9A-4112-8225-92CD-C18AAEF1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8989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F293CB-1A37-EB14-1FCA-FD9EFE655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0141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53B9A-4112-8225-92CD-C18AAEF1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898942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70E09F-1EFD-B73B-F2C9-F5966660B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5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Inhoud met bijschrift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12892">
            <a:off x="839788" y="457200"/>
            <a:ext cx="3932237" cy="1401417"/>
          </a:xfrm>
          <a:solidFill>
            <a:srgbClr val="FEC731"/>
          </a:solidFill>
        </p:spPr>
        <p:txBody>
          <a:bodyPr anchor="t"/>
          <a:lstStyle>
            <a:lvl1pPr>
              <a:defRPr sz="3200">
                <a:solidFill>
                  <a:srgbClr val="111D5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53B9A-4112-8225-92CD-C18AAEF1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898942" cy="5403850"/>
          </a:xfrm>
          <a:solidFill>
            <a:srgbClr val="5ABAA2"/>
          </a:solidFill>
        </p:spPr>
        <p:txBody>
          <a:bodyPr/>
          <a:lstStyle>
            <a:lvl1pPr>
              <a:defRPr sz="3200">
                <a:solidFill>
                  <a:srgbClr val="111D54"/>
                </a:solidFill>
              </a:defRPr>
            </a:lvl1pPr>
            <a:lvl2pPr>
              <a:defRPr sz="2800">
                <a:solidFill>
                  <a:srgbClr val="111D54"/>
                </a:solidFill>
              </a:defRPr>
            </a:lvl2pPr>
            <a:lvl3pPr>
              <a:defRPr sz="2400">
                <a:solidFill>
                  <a:srgbClr val="111D54"/>
                </a:solidFill>
              </a:defRPr>
            </a:lvl3pPr>
            <a:lvl4pPr>
              <a:defRPr sz="2000">
                <a:solidFill>
                  <a:srgbClr val="111D54"/>
                </a:solidFill>
              </a:defRPr>
            </a:lvl4pPr>
            <a:lvl5pPr>
              <a:defRPr sz="2000">
                <a:solidFill>
                  <a:srgbClr val="111D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00C1DB"/>
          </a:solidFill>
        </p:spPr>
        <p:txBody>
          <a:bodyPr/>
          <a:lstStyle>
            <a:lvl1pPr marL="0" indent="0">
              <a:buNone/>
              <a:defRPr sz="1600">
                <a:solidFill>
                  <a:srgbClr val="111D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70E09F-1EFD-B73B-F2C9-F5966660B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014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F293CB-1A37-EB14-1FCA-FD9EFE655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947B5C1E-B5FC-4287-4C68-AA8ECCF53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4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solidFill>
          <a:srgbClr val="5ABA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9BCF2-0112-361B-8765-E150DF3F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38087">
            <a:off x="1524000" y="1122363"/>
            <a:ext cx="9144000" cy="2387600"/>
          </a:xfrm>
          <a:solidFill>
            <a:srgbClr val="111D54"/>
          </a:solidFill>
        </p:spPr>
        <p:txBody>
          <a:bodyPr anchor="ctr"/>
          <a:lstStyle>
            <a:lvl1pPr algn="ctr">
              <a:defRPr sz="6000">
                <a:solidFill>
                  <a:srgbClr val="FEC73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47FD69-E989-C7C3-E6E9-C6A41372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25104">
            <a:off x="2125455" y="3663349"/>
            <a:ext cx="8568085" cy="1062967"/>
          </a:xfrm>
          <a:solidFill>
            <a:srgbClr val="FF5C1B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9D8D33-341F-D3A4-04FE-1FE98422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fld id="{68B45F53-218F-DB4F-97A7-8FD385ABE9FE}" type="datetimeFigureOut">
              <a:rPr lang="nl-NL" smtClean="0"/>
              <a:pPr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2CD35-88E4-3508-13A1-C886F76E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917FA-C5EE-3EDE-B5C3-FB68FE25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1D54"/>
                </a:solidFill>
              </a:defRPr>
            </a:lvl1pPr>
          </a:lstStyle>
          <a:p>
            <a:fld id="{8BF35979-CFF1-9941-9C5A-E88DC1A29D27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B5CED5-835A-BB0C-D007-83D86F9D5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9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met bijschrift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01417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70E09F-1EFD-B73B-F2C9-F5966660B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4FEC3324-D623-1D71-2B68-838F3D56D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239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met bijschrift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5C9DC-653A-438A-4C22-E103F811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12892">
            <a:off x="839788" y="457200"/>
            <a:ext cx="3932237" cy="1401417"/>
          </a:xfrm>
          <a:solidFill>
            <a:srgbClr val="FEC731"/>
          </a:solidFill>
        </p:spPr>
        <p:txBody>
          <a:bodyPr anchor="t"/>
          <a:lstStyle>
            <a:lvl1pPr>
              <a:defRPr sz="3200">
                <a:solidFill>
                  <a:srgbClr val="111D5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651E88-4E8B-4A0E-95A7-FB6CCA76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00C1DB"/>
          </a:solidFill>
        </p:spPr>
        <p:txBody>
          <a:bodyPr/>
          <a:lstStyle>
            <a:lvl1pPr marL="0" indent="0">
              <a:buNone/>
              <a:defRPr sz="1600">
                <a:solidFill>
                  <a:srgbClr val="111D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A3F37B-EFC6-96DC-C22E-1E9A407E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19250-0E40-E9BE-66D6-BD7550DF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F5B18-F729-C774-76DB-4BDFE547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70E09F-1EFD-B73B-F2C9-F5966660B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D2BA3FCF-004D-EBC6-7894-E503CCF5E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93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lleen titel">
    <p:bg>
      <p:bgPr>
        <a:solidFill>
          <a:srgbClr val="00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C08B70-5D3B-1271-DB2B-7FB843E6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68E81C-BC21-D8CA-C38D-AFBCAD6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79C5B5-20A6-5E20-8B84-4F903E46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B6463B-5AAA-B254-32FE-3ED8081E4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C6E52F1-87F1-013B-879C-8F2F83B06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3491" y="-272986"/>
            <a:ext cx="8134350" cy="642613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FED28D5-A67A-8D9E-BF5C-2DDAD127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5020676"/>
            <a:ext cx="3932237" cy="9139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503914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AB7B3-6028-6D40-A4B3-A59A0FC4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341244-794D-A048-9908-533A103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32B29-F47E-1348-9002-6CBB29A7B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4CF1A-3FBD-864D-5002-974679D7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7E49E-72EC-11D1-51B8-416110B1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28312-E131-4ED4-C515-03FD22FA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6C428-5B14-2BD2-0532-EF42735D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FF86AE-6C3F-43B7-7812-67C0BD3A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9746BC-8205-6E1C-1ED6-D4F73B505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4CF1A-3FBD-864D-5002-974679D7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7E49E-72EC-11D1-51B8-416110B1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28312-E131-4ED4-C515-03FD22FA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6C428-5B14-2BD2-0532-EF42735D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FF86AE-6C3F-43B7-7812-67C0BD3A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0375BC-1256-1A5B-2F12-B617C3F7B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764F6-E8C0-9512-FA8F-46BD6878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35289"/>
            <a:ext cx="10515600" cy="1779311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8E6E06-28A8-0738-1F55-B4170E98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0724"/>
            <a:ext cx="77787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11D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278F95-87F2-33C8-B25E-B2E9F3CF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6963F0-C3E9-93AD-34C2-30206003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4CD9A1-AB29-7D81-B0A4-F4E755C8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14DD38-B804-CDD9-EC2F-2E48CF5C3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530" y="2546097"/>
            <a:ext cx="4226484" cy="40510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760A9FE-3EC6-4A08-DD8D-280B60EC3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764F6-E8C0-9512-FA8F-46BD6878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35289"/>
            <a:ext cx="10515600" cy="1779311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8E6E06-28A8-0738-1F55-B4170E98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50724"/>
            <a:ext cx="7778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278F95-87F2-33C8-B25E-B2E9F3CF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6963F0-C3E9-93AD-34C2-30206003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4CD9A1-AB29-7D81-B0A4-F4E755C8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14DD38-B804-CDD9-EC2F-2E48CF5C3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4530" y="2546097"/>
            <a:ext cx="4226484" cy="40510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2B0865-FE88-12B1-CC69-876E483F0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05088-FC42-5EDA-E1AE-B53B711D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5E085-7D2E-FED3-9AAD-407F9D60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86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428F1E-4711-8514-E596-C7A8B00C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86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F2040-105D-1B10-B950-3582067E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273F09-3FA4-35F1-F724-51CD6192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C5E67D-C9E3-DCE6-5F91-5E1F1B3D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55525B-8143-FFAB-E6EA-CCDECA16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73927">
            <a:off x="10800001" y="-180000"/>
            <a:ext cx="169545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bg>
      <p:bgPr>
        <a:solidFill>
          <a:srgbClr val="111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05088-FC42-5EDA-E1AE-B53B711D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5E085-7D2E-FED3-9AAD-407F9D60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8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428F1E-4711-8514-E596-C7A8B00C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8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F2040-105D-1B10-B950-3582067E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5F53-218F-DB4F-97A7-8FD385ABE9FE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273F09-3FA4-35F1-F724-51CD6192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C5E67D-C9E3-DCE6-5F91-5E1F1B3D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979-CFF1-9941-9C5A-E88DC1A29D27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4AD069-B1AF-F0FC-09D7-14A135634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80000">
            <a:off x="10800000" y="-18000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5B5C6A7-DF53-8C94-BC26-F88C2CF09D13}"/>
              </a:ext>
            </a:extLst>
          </p:cNvPr>
          <p:cNvSpPr/>
          <p:nvPr userDrawn="1"/>
        </p:nvSpPr>
        <p:spPr>
          <a:xfrm>
            <a:off x="0" y="6155871"/>
            <a:ext cx="12192000" cy="702129"/>
          </a:xfrm>
          <a:prstGeom prst="rect">
            <a:avLst/>
          </a:prstGeom>
          <a:solidFill>
            <a:srgbClr val="FEC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8E5F34-7694-E873-6A20-75E85719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1AD64C-41A4-D1C3-3BCA-1223B9A5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D6D1C3-E83E-306F-184B-1BE768556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11D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8B45F53-218F-DB4F-97A7-8FD385ABE9FE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BB6231-B2DA-1C62-0040-70E05D104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11D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AC592-8F5B-53E3-441B-82423ECEC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11D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BF35979-CFF1-9941-9C5A-E88DC1A29D2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8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63" r:id="rId7"/>
    <p:sldLayoutId id="2147483652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54" r:id="rId14"/>
    <p:sldLayoutId id="2147483668" r:id="rId15"/>
    <p:sldLayoutId id="2147483672" r:id="rId16"/>
    <p:sldLayoutId id="2147483669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56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11D54"/>
          </a:solidFill>
          <a:latin typeface="TitlingGothicFB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111D5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111D5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1D5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1D5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1D5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rganisaties.doemeemetmdt.nl/media/uploads/useruploads/63c93e2d85611.mp4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E0022F9-7D94-655D-5385-2683188D1BF2}"/>
              </a:ext>
            </a:extLst>
          </p:cNvPr>
          <p:cNvSpPr txBox="1"/>
          <p:nvPr/>
        </p:nvSpPr>
        <p:spPr>
          <a:xfrm>
            <a:off x="2758539" y="1166842"/>
            <a:ext cx="78460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Kennismaking Cultureel Erfgoed en</a:t>
            </a:r>
          </a:p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Maatschappelijke Diensttijd (MDT)</a:t>
            </a:r>
          </a:p>
          <a:p>
            <a:pPr algn="ctr"/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Wat houdt MDT in?</a:t>
            </a:r>
          </a:p>
          <a:p>
            <a:pPr algn="ctr"/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door</a:t>
            </a:r>
          </a:p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 Frank Robben en Yvonne Kruizinga-Meier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45B1BC-CEBD-A726-941C-4259B1427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1" y="94240"/>
            <a:ext cx="228619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671F00-BB1D-8C03-CDB4-D14EBEC37414}"/>
              </a:ext>
            </a:extLst>
          </p:cNvPr>
          <p:cNvSpPr txBox="1"/>
          <p:nvPr/>
        </p:nvSpPr>
        <p:spPr>
          <a:xfrm>
            <a:off x="2034540" y="2394675"/>
            <a:ext cx="72727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4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MDT video voor organisaties!</a:t>
            </a:r>
          </a:p>
          <a:p>
            <a:r>
              <a:rPr lang="nl-NL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https://organisaties.doemeemetmdt.nl/media/uploads/useruploads/63c93e2d85611.mp4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20DBA2-DBD3-854C-B313-7F9B9017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38" y="874315"/>
            <a:ext cx="2856992" cy="1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6AE5-776E-4E75-226B-CA70488D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8075"/>
          </a:xfrm>
        </p:spPr>
        <p:txBody>
          <a:bodyPr>
            <a:normAutofit/>
          </a:bodyPr>
          <a:lstStyle/>
          <a:p>
            <a:r>
              <a:rPr lang="nl-NL" dirty="0"/>
              <a:t>Maatschappelijke diensttijd (MDT) biedt jongeren tussen de 12 en 30 jaar de kans om gedurende 80 uur binnen 6 maanden: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&gt; hun talenten te ontdekken</a:t>
            </a:r>
            <a:br>
              <a:rPr lang="nl-NL" dirty="0"/>
            </a:br>
            <a:r>
              <a:rPr lang="nl-NL" dirty="0"/>
              <a:t>&gt; anderen te ontmoeten</a:t>
            </a:r>
            <a:br>
              <a:rPr lang="nl-NL" dirty="0"/>
            </a:br>
            <a:r>
              <a:rPr lang="nl-NL" dirty="0"/>
              <a:t>&gt; iets te doen voor een ander.</a:t>
            </a:r>
          </a:p>
        </p:txBody>
      </p:sp>
    </p:spTree>
    <p:extLst>
      <p:ext uri="{BB962C8B-B14F-4D97-AF65-F5344CB8AC3E}">
        <p14:creationId xmlns:p14="http://schemas.microsoft.com/office/powerpoint/2010/main" val="343740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8F26B-F4BB-D594-06AE-1CB65FBD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begon het en waar staan we nu?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030CF6-7F2A-608B-848C-2DB75326F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825E8C-5882-8EEE-EA99-4382CE91F3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begon in 2018 met enkele proeftuinen, is inmiddels uitgegroeid tot een krachtig netwerk.</a:t>
            </a:r>
          </a:p>
          <a:p>
            <a:r>
              <a:rPr lang="nl-NL" dirty="0"/>
              <a:t>Met meer dan 5.000 partnerorganisaties, meer dan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6A7409-F2B1-75B5-2ABD-8D3CC2673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209FA7-5AE7-006C-3E72-2F453FBD70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11D5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60.000 jongeren die deelnemen en nog eens ruim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11D5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11D5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98.000 jongeren die mee kunnen gaan doen, maakt MDT echt een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111D5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verschil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11D5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samenleving.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26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4">
            <a:extLst>
              <a:ext uri="{FF2B5EF4-FFF2-40B4-BE49-F238E27FC236}">
                <a16:creationId xmlns:a16="http://schemas.microsoft.com/office/drawing/2014/main" id="{BEC06473-F52E-09CE-ABA3-73403426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7"/>
          <a:stretch/>
        </p:blipFill>
        <p:spPr>
          <a:xfrm>
            <a:off x="6757792" y="5749905"/>
            <a:ext cx="5260258" cy="623516"/>
          </a:xfrm>
          <a:prstGeom prst="rect">
            <a:avLst/>
          </a:prstGeom>
        </p:spPr>
      </p:pic>
      <p:sp>
        <p:nvSpPr>
          <p:cNvPr id="21" name="Titel 3">
            <a:extLst>
              <a:ext uri="{FF2B5EF4-FFF2-40B4-BE49-F238E27FC236}">
                <a16:creationId xmlns:a16="http://schemas.microsoft.com/office/drawing/2014/main" id="{73A966C0-6E0A-783A-3698-F998CECF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2" y="850245"/>
            <a:ext cx="5918004" cy="7839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200" dirty="0"/>
              <a:t>Wat is er al bereikt?</a:t>
            </a:r>
          </a:p>
        </p:txBody>
      </p:sp>
      <p:sp>
        <p:nvSpPr>
          <p:cNvPr id="22" name="Tijdelijke aanduiding voor inhoud 5">
            <a:extLst>
              <a:ext uri="{FF2B5EF4-FFF2-40B4-BE49-F238E27FC236}">
                <a16:creationId xmlns:a16="http://schemas.microsoft.com/office/drawing/2014/main" id="{08E8F927-8061-84F0-FC33-CB9EC1B4A3AF}"/>
              </a:ext>
            </a:extLst>
          </p:cNvPr>
          <p:cNvSpPr txBox="1">
            <a:spLocks/>
          </p:cNvSpPr>
          <p:nvPr/>
        </p:nvSpPr>
        <p:spPr>
          <a:xfrm>
            <a:off x="199432" y="1920239"/>
            <a:ext cx="6558360" cy="4613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</a:pPr>
            <a:r>
              <a:rPr lang="nl-NL" sz="2600" dirty="0"/>
              <a:t>Meer dan 60.000 jongeren hebben regulier MDT-traject gevolgd</a:t>
            </a:r>
          </a:p>
          <a:p>
            <a:pPr marL="342900" indent="-342900"/>
            <a:r>
              <a:rPr lang="nl-NL" sz="2600" dirty="0"/>
              <a:t>Ruim 200 MDT-initiatieven (o.a. </a:t>
            </a:r>
            <a:r>
              <a:rPr lang="nl-NL" sz="2600" dirty="0" err="1"/>
              <a:t>Humanitas</a:t>
            </a:r>
            <a:r>
              <a:rPr lang="nl-NL" sz="2600" dirty="0"/>
              <a:t>, Vluchtelingenwerk, Young Impact, etc.)</a:t>
            </a:r>
          </a:p>
          <a:p>
            <a:pPr marL="342900" indent="-342900">
              <a:buClrTx/>
            </a:pPr>
            <a:r>
              <a:rPr lang="nl-NL" sz="2600" dirty="0"/>
              <a:t>In coronatijd 80.000 jongeren via gemeenten geholpen met korte MDT-trajecten</a:t>
            </a:r>
          </a:p>
          <a:p>
            <a:pPr marL="342900" indent="-342900">
              <a:buClrTx/>
            </a:pPr>
            <a:r>
              <a:rPr lang="nl-NL" sz="2600" dirty="0"/>
              <a:t>Nieuwe subsidieregeling 2022: nog eens 98.000 jongeren</a:t>
            </a:r>
          </a:p>
          <a:p>
            <a:pPr marL="342900" indent="-342900">
              <a:buClrTx/>
            </a:pPr>
            <a:r>
              <a:rPr lang="nl-NL" sz="2600" dirty="0"/>
              <a:t>Gemeenten: meer dan 250 gemeenten ervaring opgedaan met MDT</a:t>
            </a:r>
          </a:p>
          <a:p>
            <a:pPr lvl="1">
              <a:buClrTx/>
            </a:pPr>
            <a:endParaRPr lang="nl-NL" dirty="0"/>
          </a:p>
        </p:txBody>
      </p:sp>
      <p:pic>
        <p:nvPicPr>
          <p:cNvPr id="23" name="Afbeelding 14">
            <a:extLst>
              <a:ext uri="{FF2B5EF4-FFF2-40B4-BE49-F238E27FC236}">
                <a16:creationId xmlns:a16="http://schemas.microsoft.com/office/drawing/2014/main" id="{A2ABBCAF-1B37-A999-E48C-8921F0B5E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21"/>
          <a:stretch/>
        </p:blipFill>
        <p:spPr>
          <a:xfrm>
            <a:off x="6757792" y="850245"/>
            <a:ext cx="5260258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671F00-BB1D-8C03-CDB4-D14EBEC37414}"/>
              </a:ext>
            </a:extLst>
          </p:cNvPr>
          <p:cNvSpPr txBox="1"/>
          <p:nvPr/>
        </p:nvSpPr>
        <p:spPr>
          <a:xfrm>
            <a:off x="638881" y="639193"/>
            <a:ext cx="4368547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41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over </a:t>
            </a:r>
            <a:r>
              <a:rPr lang="en-US" sz="4100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subsidieregelingen</a:t>
            </a:r>
            <a:endParaRPr lang="en-US" sz="4100" b="0" i="0" u="none" strike="noStrike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Ook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vinden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op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website</a:t>
            </a:r>
            <a:endParaRPr lang="en-US" sz="4100" b="0" i="0" u="none" strike="noStrike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ABAB53-F735-8F7C-31E4-B9F7B282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01" y="640080"/>
            <a:ext cx="702440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16AE5-776E-4E75-226B-CA70488D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807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Meer info vind je op:</a:t>
            </a:r>
            <a:br>
              <a:rPr lang="nl-NL" dirty="0"/>
            </a:br>
            <a:r>
              <a:rPr lang="nl-NL" dirty="0"/>
              <a:t>https://organisaties.doemeemetmdt.nl/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Tijd voor 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92FB69-A893-80C2-871A-6EEA91BD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00" y="4240704"/>
            <a:ext cx="1824528" cy="17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ARS Maquette Pro</vt:lpstr>
      <vt:lpstr>Calibri</vt:lpstr>
      <vt:lpstr>Calibri Light</vt:lpstr>
      <vt:lpstr>Open Sans</vt:lpstr>
      <vt:lpstr>TitlingGothicFB</vt:lpstr>
      <vt:lpstr>Office-thema 2013 - 2022</vt:lpstr>
      <vt:lpstr>PowerPoint-presentatie</vt:lpstr>
      <vt:lpstr>PowerPoint-presentatie</vt:lpstr>
      <vt:lpstr>Maatschappelijke diensttijd (MDT) biedt jongeren tussen de 12 en 30 jaar de kans om gedurende 80 uur binnen 6 maanden:  &gt; hun talenten te ontdekken &gt; anderen te ontmoeten &gt; iets te doen voor een ander.</vt:lpstr>
      <vt:lpstr>Hoe begon het en waar staan we nu?</vt:lpstr>
      <vt:lpstr>Wat is er al bereikt?</vt:lpstr>
      <vt:lpstr>PowerPoint-presentatie</vt:lpstr>
      <vt:lpstr>Meer info vind je op: https://organisaties.doemeemetmdt.nl/   Tijd voor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nick</dc:creator>
  <cp:lastModifiedBy>Raaijmakers, Robin</cp:lastModifiedBy>
  <cp:revision>7</cp:revision>
  <dcterms:created xsi:type="dcterms:W3CDTF">2023-01-31T08:57:53Z</dcterms:created>
  <dcterms:modified xsi:type="dcterms:W3CDTF">2023-07-04T09:24:20Z</dcterms:modified>
</cp:coreProperties>
</file>