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1" r:id="rId5"/>
  </p:sldMasterIdLst>
  <p:notesMasterIdLst>
    <p:notesMasterId r:id="rId15"/>
  </p:notesMasterIdLst>
  <p:sldIdLst>
    <p:sldId id="256" r:id="rId6"/>
    <p:sldId id="257" r:id="rId7"/>
    <p:sldId id="268" r:id="rId8"/>
    <p:sldId id="269" r:id="rId9"/>
    <p:sldId id="272" r:id="rId10"/>
    <p:sldId id="271" r:id="rId11"/>
    <p:sldId id="266" r:id="rId12"/>
    <p:sldId id="270" r:id="rId13"/>
    <p:sldId id="273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lacial Indifference" panose="020B0604020202020204" charset="0"/>
      <p:regular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eague Spartan" panose="020B0604020202020204" charset="0"/>
      <p:regular r:id="rId25"/>
    </p:embeddedFont>
    <p:embeddedFont>
      <p:font typeface="Montserrat Bold" panose="020B0604020202020204" charset="0"/>
      <p:regular r:id="rId26"/>
      <p:bold r:id="rId27"/>
    </p:embeddedFont>
    <p:embeddedFont>
      <p:font typeface="Playlist Script" panose="020B0604020202020204" charset="0"/>
      <p:regular r:id="rId28"/>
    </p:embeddedFont>
    <p:embeddedFont>
      <p:font typeface="Raleway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D0A5D-3EEB-298B-D3A6-CFE1C748472E}" v="249" dt="2023-06-13T10:46:52.046"/>
    <p1510:client id="{7BD252DB-AA4F-9298-3FA1-A49FAD23A36E}" v="2" dt="2023-06-12T13:47:42.580"/>
    <p1510:client id="{E263CB21-D3BD-43A4-98F5-BD2B1D1FCE2C}" v="238" dt="2023-06-13T07:13:59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805" autoAdjust="0"/>
  </p:normalViewPr>
  <p:slideViewPr>
    <p:cSldViewPr snapToGrid="0">
      <p:cViewPr varScale="1">
        <p:scale>
          <a:sx n="35" d="100"/>
          <a:sy n="35" d="100"/>
        </p:scale>
        <p:origin x="1173" y="2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04.07.2023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450fbd55a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450fbd55a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Ministerie OCW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Katwijk, Noordwijk, Hillegom, Lisse en Teylingen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Iets goeds doen voor een ander of de samenleving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Nieuwe mensen ontmoeten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Zichzelf persoonlijk ontwikkelen</a:t>
            </a:r>
            <a:endParaRPr lang="nl-NL" dirty="0">
              <a:ea typeface="Calibri"/>
              <a:cs typeface="Calibri"/>
            </a:endParaRPr>
          </a:p>
          <a:p>
            <a:endParaRPr lang="nl-NL" dirty="0">
              <a:ea typeface="Calibri"/>
              <a:cs typeface="Calibri"/>
            </a:endParaRPr>
          </a:p>
          <a:p>
            <a:r>
              <a:rPr lang="nl-NL" dirty="0">
                <a:ea typeface="Calibri"/>
                <a:cs typeface="Calibri"/>
              </a:rPr>
              <a:t>Doelgroep: 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Tussenjaar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Meer sociale contacten 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Meer zelfvertrouwen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Invulling van de dag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Iets goeds voor een ander willen doen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Studiekeuze richting uitproberen</a:t>
            </a:r>
            <a:endParaRPr lang="nl-NL" dirty="0">
              <a:ea typeface="Calibri"/>
              <a:cs typeface="Calibri"/>
            </a:endParaRPr>
          </a:p>
          <a:p>
            <a:endParaRPr lang="nl-NL" dirty="0"/>
          </a:p>
          <a:p>
            <a:r>
              <a:rPr lang="nl-NL" dirty="0"/>
              <a:t>Extra:</a:t>
            </a:r>
            <a:endParaRPr lang="nl-NL" dirty="0">
              <a:ea typeface="Calibri"/>
              <a:cs typeface="Calibri"/>
            </a:endParaRPr>
          </a:p>
          <a:p>
            <a:endParaRPr lang="nl-NL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Vroegtijdig schoolverlaters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Psychische- of gedragsproblematiek zoals autisme, angststoornis 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Verminderde cognitieve vaardigheden, bijv. LVB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Statushouders of Nederlands als tweede (derde etc.) taal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Een grote ondersteuningsvraag op het gebied van bijvoorbeeld studiekeuze, zinvolle dagbesteding of persoonlijke ontwikkeling waarbij persoonlijke begeleiding nodig is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(mogelijk) Overlast gevend gedrag</a:t>
            </a:r>
            <a:endParaRPr lang="en-US" dirty="0"/>
          </a:p>
          <a:p>
            <a:pPr marL="342900" indent="-342900">
              <a:buFont typeface="Wingdings,Sans-Serif"/>
              <a:buChar char="q"/>
            </a:pPr>
            <a:r>
              <a:rPr lang="nl-NL" dirty="0"/>
              <a:t>Achtergrond bij of doorverwijzing van HALT</a:t>
            </a:r>
            <a:endParaRPr lang="nl-NL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25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b9a0b07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b9a0b074_2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cs typeface="Calibri"/>
              </a:rPr>
              <a:t>Trainingen:</a:t>
            </a:r>
          </a:p>
          <a:p>
            <a:r>
              <a:rPr lang="nl-NL" b="1" dirty="0">
                <a:cs typeface="Calibri"/>
              </a:rPr>
              <a:t>Aanbod: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l-NL" dirty="0">
                <a:cs typeface="Calibri"/>
              </a:rPr>
              <a:t>1x per 2 maanden een nieuwe groep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l-NL" dirty="0">
                <a:cs typeface="Calibri"/>
              </a:rPr>
              <a:t>Vaardigheden zoals communicatie, presentatie &amp; inzicht in gedrag zichzelf &amp; anderen.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b="1" dirty="0">
                <a:cs typeface="Calibri"/>
              </a:rPr>
              <a:t>Belang: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b="0" dirty="0">
                <a:cs typeface="Calibri"/>
              </a:rPr>
              <a:t>Vaardigheden aanleren of versterken om zo persoonlijk doel te </a:t>
            </a:r>
            <a:r>
              <a:rPr lang="nl-NL" b="0" dirty="0" err="1">
                <a:cs typeface="Calibri"/>
              </a:rPr>
              <a:t>be</a:t>
            </a:r>
            <a:endParaRPr lang="nl-NL" b="0" dirty="0">
              <a:cs typeface="Calibri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16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nl-NL" dirty="0"/>
              <a:t>Filmpje -&gt; samenwerking </a:t>
            </a:r>
            <a:r>
              <a:rPr lang="nl-NL" dirty="0" err="1"/>
              <a:t>Fioretti</a:t>
            </a:r>
            <a:r>
              <a:rPr lang="nl-NL" dirty="0"/>
              <a:t> Lisse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l-NL" dirty="0"/>
              <a:t>Matching door lokale welzijnsorganisatie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l-NL" dirty="0"/>
              <a:t>Aansluitend aan interesses en wensen deelnemer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l-NL" dirty="0"/>
              <a:t>Plaatsing binnen eigen gemeente (soms uitzondering)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497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Martien:</a:t>
            </a:r>
          </a:p>
          <a:p>
            <a:r>
              <a:rPr lang="nl-NL" b="1" dirty="0"/>
              <a:t>Doel</a:t>
            </a:r>
            <a:r>
              <a:rPr lang="nl-NL" b="0" dirty="0"/>
              <a:t>; </a:t>
            </a:r>
          </a:p>
          <a:p>
            <a:r>
              <a:rPr lang="nl-NL" b="0" dirty="0"/>
              <a:t>socialer worden </a:t>
            </a:r>
            <a:r>
              <a:rPr lang="nl-NL" b="0" dirty="0" err="1"/>
              <a:t>dmv</a:t>
            </a:r>
            <a:r>
              <a:rPr lang="nl-NL" b="0" dirty="0"/>
              <a:t> vrijwilligerswerk.</a:t>
            </a:r>
            <a:endParaRPr lang="nl-NL" b="1" dirty="0"/>
          </a:p>
          <a:p>
            <a:r>
              <a:rPr lang="nl-NL" b="1" dirty="0"/>
              <a:t>Werkzaamheden:</a:t>
            </a:r>
          </a:p>
          <a:p>
            <a:r>
              <a:rPr lang="nl-NL" dirty="0"/>
              <a:t>Onderdelen uit elkaar halen en schoonmaken. Onderdelen schilderen.</a:t>
            </a:r>
          </a:p>
          <a:p>
            <a:r>
              <a:rPr lang="nl-NL" dirty="0"/>
              <a:t>Praatje maken met bezoekers.</a:t>
            </a:r>
          </a:p>
          <a:p>
            <a:r>
              <a:rPr lang="nl-NL" b="1" dirty="0"/>
              <a:t>Resultaat:</a:t>
            </a:r>
          </a:p>
          <a:p>
            <a:r>
              <a:rPr lang="nl-NL">
                <a:cs typeface="Calibri"/>
              </a:rPr>
              <a:t>Meer zelfvertrouwen. Ervaring opgedaan in een vak leren. Trots.</a:t>
            </a:r>
          </a:p>
          <a:p>
            <a:endParaRPr lang="nl-NL" dirty="0">
              <a:cs typeface="Calibri"/>
            </a:endParaRPr>
          </a:p>
          <a:p>
            <a:r>
              <a:rPr lang="nl-NL" dirty="0"/>
              <a:t>Die foto is nog steeds leuk, en dat die op de website staat van de overheid voel ik me toch wel een beetje trots op</a:t>
            </a:r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18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Nidhal</a:t>
            </a:r>
            <a:endParaRPr lang="nl-NL" dirty="0"/>
          </a:p>
          <a:p>
            <a:r>
              <a:rPr lang="nl-NL" b="1" dirty="0"/>
              <a:t>Doel:</a:t>
            </a:r>
          </a:p>
          <a:p>
            <a:r>
              <a:rPr lang="nl-NL" b="0" dirty="0"/>
              <a:t>Meer contact met Nederlanders</a:t>
            </a:r>
          </a:p>
          <a:p>
            <a:r>
              <a:rPr lang="nl-NL" b="1" dirty="0"/>
              <a:t>Werkzaamheden:</a:t>
            </a:r>
          </a:p>
          <a:p>
            <a:r>
              <a:rPr lang="nl-NL" b="0" dirty="0"/>
              <a:t>Balie werkzaamheden, bezoekers te woord staan, hulp in het café.</a:t>
            </a:r>
          </a:p>
          <a:p>
            <a:r>
              <a:rPr lang="nl-NL" b="1" dirty="0"/>
              <a:t>Resultaat:</a:t>
            </a:r>
          </a:p>
          <a:p>
            <a:r>
              <a:rPr lang="nl-NL" b="0" dirty="0"/>
              <a:t>Meer zelfvertrouwen, betere beheersing van Nederlands &amp; certificaat behaald.</a:t>
            </a:r>
            <a:r>
              <a:rPr lang="nl-NL" dirty="0"/>
              <a:t> </a:t>
            </a:r>
          </a:p>
          <a:p>
            <a:endParaRPr lang="nl-NL" b="0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21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955448" y="831300"/>
            <a:ext cx="12488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4955448" y="9480000"/>
            <a:ext cx="12488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850396" y="831300"/>
            <a:ext cx="366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743450" y="1260450"/>
            <a:ext cx="12663000" cy="3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780534" y="6476900"/>
            <a:ext cx="12663000" cy="24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850400" y="831300"/>
            <a:ext cx="16593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850400" y="9480000"/>
            <a:ext cx="16593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12850" y="3613650"/>
            <a:ext cx="16593600" cy="30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4955448" y="831300"/>
            <a:ext cx="12488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4955448" y="9480000"/>
            <a:ext cx="1248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850396" y="831300"/>
            <a:ext cx="366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4800500" y="1151900"/>
            <a:ext cx="12643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4820224" y="3191552"/>
            <a:ext cx="12643200" cy="60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955448" y="831300"/>
            <a:ext cx="12488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4955448" y="9480000"/>
            <a:ext cx="1248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850396" y="831300"/>
            <a:ext cx="366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800500" y="1151900"/>
            <a:ext cx="12643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800606" y="3205350"/>
            <a:ext cx="6142800" cy="60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rtl="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rtl="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rtl="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rtl="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rtl="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11301144" y="3205350"/>
            <a:ext cx="6142800" cy="60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rtl="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rtl="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rtl="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rtl="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rtl="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06600" y="823150"/>
            <a:ext cx="170412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850396" y="831300"/>
            <a:ext cx="366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639000" y="1873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39000" y="3693608"/>
            <a:ext cx="5616000" cy="5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 rtl="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 rtl="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 rtl="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 rtl="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 rtl="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 rtl="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850396" y="831300"/>
            <a:ext cx="366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66206" y="1424282"/>
            <a:ext cx="12488400" cy="76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850400" y="9480000"/>
            <a:ext cx="16593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850396" y="831300"/>
            <a:ext cx="366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656034" y="8452050"/>
            <a:ext cx="16777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850400" y="9480000"/>
            <a:ext cx="16593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850400" y="831300"/>
            <a:ext cx="16593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1707900" y="2609700"/>
            <a:ext cx="14872200" cy="30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9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707900" y="5838900"/>
            <a:ext cx="14872200" cy="2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5E6F"/>
                </a:solidFill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6308272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06607"/>
            <a:ext cx="18288000" cy="138039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2197" y="9117133"/>
            <a:ext cx="3782346" cy="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0500" y="1151900"/>
            <a:ext cx="12643200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20224" y="3191552"/>
            <a:ext cx="12643200" cy="60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95998" y="9377518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0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ekeWssZQ0k?feature=oembed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250680"/>
            <a:ext cx="18288000" cy="10363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62859"/>
          <a:stretch>
            <a:fillRect/>
          </a:stretch>
        </p:blipFill>
        <p:spPr>
          <a:xfrm rot="-10800000">
            <a:off x="0" y="-271687"/>
            <a:ext cx="18495100" cy="549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144" y="450376"/>
            <a:ext cx="14432811" cy="87885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22037"/>
          <a:stretch>
            <a:fillRect/>
          </a:stretch>
        </p:blipFill>
        <p:spPr>
          <a:xfrm>
            <a:off x="3050091" y="5600700"/>
            <a:ext cx="5179026" cy="26771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36355" y="2255950"/>
            <a:ext cx="12547685" cy="3863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2"/>
              </a:lnSpc>
            </a:pPr>
            <a:r>
              <a:rPr lang="nl-NL" sz="6000" dirty="0">
                <a:latin typeface="League Spartan"/>
                <a:ea typeface="+mn-lt"/>
                <a:cs typeface="+mn-lt"/>
              </a:rPr>
              <a:t>Project Talent </a:t>
            </a:r>
            <a:endParaRPr lang="nl-NL" dirty="0"/>
          </a:p>
          <a:p>
            <a:pPr algn="ctr">
              <a:lnSpc>
                <a:spcPts val="10332"/>
              </a:lnSpc>
            </a:pPr>
            <a:r>
              <a:rPr lang="en-US" sz="6000" dirty="0">
                <a:latin typeface="League Spartan"/>
                <a:ea typeface="+mn-lt"/>
                <a:cs typeface="+mn-lt"/>
              </a:rPr>
              <a:t>14 </a:t>
            </a:r>
            <a:r>
              <a:rPr lang="en-US" sz="6000" dirty="0" err="1">
                <a:latin typeface="League Spartan"/>
                <a:ea typeface="+mn-lt"/>
                <a:cs typeface="+mn-lt"/>
              </a:rPr>
              <a:t>juni</a:t>
            </a:r>
            <a:r>
              <a:rPr lang="en-US" sz="6000" dirty="0">
                <a:latin typeface="League Spartan"/>
                <a:ea typeface="+mn-lt"/>
                <a:cs typeface="+mn-lt"/>
              </a:rPr>
              <a:t> 2023</a:t>
            </a:r>
            <a:endParaRPr lang="en-US" dirty="0"/>
          </a:p>
          <a:p>
            <a:pPr algn="ctr">
              <a:lnSpc>
                <a:spcPts val="10332"/>
              </a:lnSpc>
            </a:pPr>
            <a:endParaRPr lang="en-US" sz="6000" dirty="0">
              <a:latin typeface="League Spartan"/>
              <a:ea typeface="+mn-lt"/>
              <a:cs typeface="+mn-lt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43777F-ADF7-3E31-E493-E44F612EF8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312" y="6419978"/>
            <a:ext cx="3505444" cy="1557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6336" y="3018774"/>
            <a:ext cx="5085562" cy="5254268"/>
            <a:chOff x="0" y="0"/>
            <a:chExt cx="6780749" cy="70056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255" b="11255"/>
            <a:stretch>
              <a:fillRect/>
            </a:stretch>
          </p:blipFill>
          <p:spPr>
            <a:xfrm>
              <a:off x="0" y="0"/>
              <a:ext cx="6780749" cy="7005691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68020"/>
          <a:stretch>
            <a:fillRect/>
          </a:stretch>
        </p:blipFill>
        <p:spPr>
          <a:xfrm rot="-10800000">
            <a:off x="-2" y="-241322"/>
            <a:ext cx="18288001" cy="4678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933863" y="3697547"/>
            <a:ext cx="6930507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396713" y="1066800"/>
            <a:ext cx="9494574" cy="903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en-US" sz="6230">
                <a:solidFill>
                  <a:srgbClr val="000000"/>
                </a:solidFill>
                <a:latin typeface="League Spartan"/>
              </a:rPr>
              <a:t>VOORSTELLEN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68575" y="1922287"/>
            <a:ext cx="13150849" cy="41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  <a:spcBef>
                <a:spcPct val="0"/>
              </a:spcBef>
            </a:pPr>
            <a:endParaRPr lang="en-US" sz="2450">
              <a:solidFill>
                <a:srgbClr val="545454"/>
              </a:solidFill>
              <a:latin typeface="Montserrat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99091" y="3018774"/>
            <a:ext cx="4218329" cy="37015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29658" y="3386044"/>
            <a:ext cx="5194833" cy="161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4"/>
              </a:lnSpc>
            </a:pPr>
            <a:r>
              <a:rPr lang="en-US" sz="4610">
                <a:solidFill>
                  <a:srgbClr val="000000"/>
                </a:solidFill>
                <a:latin typeface="Glacial Indifference"/>
              </a:rPr>
              <a:t>Marloes </a:t>
            </a:r>
          </a:p>
          <a:p>
            <a:pPr algn="ctr">
              <a:lnSpc>
                <a:spcPts val="6454"/>
              </a:lnSpc>
            </a:pPr>
            <a:r>
              <a:rPr lang="en-US" sz="4610">
                <a:solidFill>
                  <a:srgbClr val="000000"/>
                </a:solidFill>
                <a:latin typeface="Glacial Indifference"/>
              </a:rPr>
              <a:t>de Mooij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62E0B3-C20D-89C2-B2A1-B155A3D9C0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5;p20"/>
          <p:cNvSpPr txBox="1"/>
          <p:nvPr/>
        </p:nvSpPr>
        <p:spPr>
          <a:xfrm>
            <a:off x="11703205" y="539152"/>
            <a:ext cx="6606362" cy="9756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defTabSz="1828800">
              <a:defRPr/>
            </a:pPr>
            <a:r>
              <a:rPr lang="nl-NL" sz="4000" dirty="0">
                <a:solidFill>
                  <a:schemeClr val="bg2"/>
                </a:solidFill>
                <a:latin typeface="League Spartan"/>
              </a:rPr>
              <a:t>Project Talent </a:t>
            </a:r>
          </a:p>
          <a:p>
            <a:pPr defTabSz="1828800"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000" dirty="0">
                <a:solidFill>
                  <a:schemeClr val="bg2"/>
                </a:solidFill>
                <a:latin typeface="League Spartan"/>
              </a:rPr>
              <a:t>Welzijnskompas, Welzijn Noordwijk, Welzijn Teylingen, Welzijnskwartier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000" dirty="0">
                <a:solidFill>
                  <a:schemeClr val="bg2"/>
                </a:solidFill>
                <a:latin typeface="League Spartan"/>
              </a:rPr>
              <a:t>Tussen de 14 en 27 jaar 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000" dirty="0">
                <a:solidFill>
                  <a:schemeClr val="bg2"/>
                </a:solidFill>
                <a:latin typeface="League Spartan"/>
              </a:rPr>
              <a:t>Duin- en Bollenstreek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000" dirty="0" err="1">
                <a:solidFill>
                  <a:schemeClr val="bg2"/>
                </a:solidFill>
                <a:latin typeface="League Spartan"/>
              </a:rPr>
              <a:t>Skillstrainingen</a:t>
            </a: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nl-NL" sz="3000" dirty="0">
                <a:solidFill>
                  <a:schemeClr val="bg2"/>
                </a:solidFill>
                <a:latin typeface="League Spartan"/>
              </a:rPr>
              <a:t>Doe-Plek: 5 maanden 1 dagdeel aan de slag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r>
              <a:rPr lang="nl-NL" sz="3000" dirty="0">
                <a:solidFill>
                  <a:schemeClr val="bg2"/>
                </a:solidFill>
                <a:latin typeface="League Spartan"/>
              </a:rPr>
              <a:t>Feestelijke afsluiting met certificaat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defTabSz="1828800">
              <a:defRPr/>
            </a:pPr>
            <a:endParaRPr lang="nl-NL" sz="3000" dirty="0">
              <a:solidFill>
                <a:schemeClr val="bg2"/>
              </a:solidFill>
              <a:latin typeface="League Spartan"/>
            </a:endParaRPr>
          </a:p>
          <a:p>
            <a:pPr defTabSz="1828800">
              <a:defRPr/>
            </a:pPr>
            <a:endParaRPr lang="nl-NL" sz="3000" dirty="0">
              <a:solidFill>
                <a:schemeClr val="bg2"/>
              </a:solidFill>
              <a:latin typeface="League Spartan"/>
              <a:ea typeface="Lato"/>
              <a:cs typeface="Lato"/>
            </a:endParaRPr>
          </a:p>
          <a:p>
            <a:pPr defTabSz="1828800">
              <a:defRPr/>
            </a:pPr>
            <a:endParaRPr sz="3000" dirty="0">
              <a:solidFill>
                <a:schemeClr val="bg2"/>
              </a:solidFill>
              <a:latin typeface="League Spartan"/>
              <a:ea typeface="Lato"/>
              <a:cs typeface="Lato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24" y="9119193"/>
            <a:ext cx="1937781" cy="869527"/>
          </a:xfrm>
          <a:prstGeom prst="rect">
            <a:avLst/>
          </a:prstGeom>
        </p:spPr>
      </p:pic>
      <p:pic>
        <p:nvPicPr>
          <p:cNvPr id="6" name="Afbeelding 5" descr="Afbeelding met overdekt, persoon, elektronica, computerbeeldscherm&#10;&#10;Automatisch gegenereerde beschrijving">
            <a:extLst>
              <a:ext uri="{FF2B5EF4-FFF2-40B4-BE49-F238E27FC236}">
                <a16:creationId xmlns:a16="http://schemas.microsoft.com/office/drawing/2014/main" id="{CD8BE11C-6B03-0ADC-217A-C8A5EB3B3A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0595"/>
          <a:stretch/>
        </p:blipFill>
        <p:spPr>
          <a:xfrm>
            <a:off x="-1" y="233059"/>
            <a:ext cx="11626282" cy="1007887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7597E60-5091-D5A4-0244-298304EABB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05366556-3D35-A79E-149B-3D4A7D079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r="3273" b="-152"/>
          <a:stretch/>
        </p:blipFill>
        <p:spPr>
          <a:xfrm>
            <a:off x="4541469" y="391884"/>
            <a:ext cx="13740015" cy="982962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762" y="8920347"/>
            <a:ext cx="1676064" cy="75036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8D66F5-8616-E4A1-F546-D8ECD6166CFA}"/>
              </a:ext>
            </a:extLst>
          </p:cNvPr>
          <p:cNvSpPr txBox="1"/>
          <p:nvPr/>
        </p:nvSpPr>
        <p:spPr>
          <a:xfrm>
            <a:off x="463720" y="1265103"/>
            <a:ext cx="3538904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7000" b="1">
                <a:solidFill>
                  <a:schemeClr val="bg2"/>
                </a:solidFill>
                <a:latin typeface="League Spartan"/>
              </a:rPr>
              <a:t>ZET JEZELF OP </a:t>
            </a:r>
          </a:p>
          <a:p>
            <a:pPr algn="ctr"/>
            <a:r>
              <a:rPr lang="nl-NL" sz="7000" b="1">
                <a:solidFill>
                  <a:schemeClr val="bg2"/>
                </a:solidFill>
                <a:latin typeface="League Spartan"/>
              </a:rPr>
              <a:t>DE KAART</a:t>
            </a:r>
          </a:p>
        </p:txBody>
      </p:sp>
      <p:sp>
        <p:nvSpPr>
          <p:cNvPr id="8" name="Afgeronde rechthoek 10">
            <a:extLst>
              <a:ext uri="{FF2B5EF4-FFF2-40B4-BE49-F238E27FC236}">
                <a16:creationId xmlns:a16="http://schemas.microsoft.com/office/drawing/2014/main" id="{0BE01097-279D-771D-2763-FE1C496A2793}"/>
              </a:ext>
            </a:extLst>
          </p:cNvPr>
          <p:cNvSpPr/>
          <p:nvPr/>
        </p:nvSpPr>
        <p:spPr>
          <a:xfrm>
            <a:off x="16052607" y="8129553"/>
            <a:ext cx="2235394" cy="33813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nl-NL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9109DA5-2391-3C4C-D6F2-8C29A967D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44059CE-0CF4-E780-3FB3-1C463E39D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A86211E-A717-248E-E121-102E36140D6E}"/>
              </a:ext>
            </a:extLst>
          </p:cNvPr>
          <p:cNvSpPr txBox="1"/>
          <p:nvPr/>
        </p:nvSpPr>
        <p:spPr>
          <a:xfrm>
            <a:off x="672320" y="681487"/>
            <a:ext cx="84800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8000">
                <a:latin typeface="League Spartan"/>
                <a:ea typeface="Calibri"/>
                <a:cs typeface="Calibri"/>
              </a:rPr>
              <a:t>DOE PLEK</a:t>
            </a:r>
            <a:endParaRPr lang="nl-NL" sz="8000">
              <a:latin typeface="League Spartan"/>
            </a:endParaRPr>
          </a:p>
        </p:txBody>
      </p:sp>
      <p:pic>
        <p:nvPicPr>
          <p:cNvPr id="8" name="Onlinemedia 7" title="PROJECT TALENT || KICKBOXEN">
            <a:hlinkClick r:id="" action="ppaction://media"/>
            <a:extLst>
              <a:ext uri="{FF2B5EF4-FFF2-40B4-BE49-F238E27FC236}">
                <a16:creationId xmlns:a16="http://schemas.microsoft.com/office/drawing/2014/main" id="{DF630BFF-F486-4359-0332-2E247A1199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66365" y="2004926"/>
            <a:ext cx="13172055" cy="745202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1413136-DB0F-AE66-DAE9-C99DC8D06B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B97DAC1-138B-39D2-4377-579A3CD5D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A86211E-A717-248E-E121-102E36140D6E}"/>
              </a:ext>
            </a:extLst>
          </p:cNvPr>
          <p:cNvSpPr txBox="1"/>
          <p:nvPr/>
        </p:nvSpPr>
        <p:spPr>
          <a:xfrm>
            <a:off x="672320" y="681487"/>
            <a:ext cx="84800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8000">
                <a:latin typeface="League Spartan"/>
                <a:ea typeface="Calibri"/>
                <a:cs typeface="Calibri"/>
              </a:rPr>
              <a:t>DOE PLEK</a:t>
            </a:r>
            <a:endParaRPr lang="nl-NL" sz="8000">
              <a:latin typeface="League Spartan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97A4717-D14F-B485-4B32-0D4B29A3D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2759F3-454A-20D7-37A4-1C70FC395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2FCC03E-AA57-F568-1455-08A9D66303A9}"/>
              </a:ext>
            </a:extLst>
          </p:cNvPr>
          <p:cNvSpPr txBox="1"/>
          <p:nvPr/>
        </p:nvSpPr>
        <p:spPr>
          <a:xfrm>
            <a:off x="860821" y="2771775"/>
            <a:ext cx="8404621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League Spartan"/>
              </a:rPr>
              <a:t>„Ik </a:t>
            </a:r>
            <a:r>
              <a:rPr lang="en-US" sz="4800" dirty="0" err="1">
                <a:latin typeface="League Spartan"/>
              </a:rPr>
              <a:t>wil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socialer</a:t>
            </a:r>
            <a:r>
              <a:rPr lang="en-US" sz="4800" dirty="0">
                <a:latin typeface="League Spartan"/>
              </a:rPr>
              <a:t> </a:t>
            </a:r>
            <a:r>
              <a:rPr lang="en-US" sz="4800" dirty="0" err="1">
                <a:latin typeface="League Spartan"/>
              </a:rPr>
              <a:t>worden</a:t>
            </a:r>
            <a:r>
              <a:rPr lang="en-US" sz="4800" dirty="0">
                <a:latin typeface="League Spartan"/>
              </a:rPr>
              <a:t>. </a:t>
            </a:r>
            <a:r>
              <a:rPr lang="en-US" sz="4800" dirty="0" err="1">
                <a:latin typeface="League Spartan"/>
              </a:rPr>
              <a:t>Mijn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pleegouders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vonden</a:t>
            </a:r>
            <a:r>
              <a:rPr lang="en-US" sz="4800" dirty="0">
                <a:latin typeface="League Spartan"/>
              </a:rPr>
              <a:t> het </a:t>
            </a:r>
            <a:r>
              <a:rPr lang="en-US" sz="4800" dirty="0" err="1">
                <a:latin typeface="League Spartan"/>
              </a:rPr>
              <a:t>een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goed</a:t>
            </a:r>
            <a:r>
              <a:rPr lang="en-US" sz="4800" dirty="0">
                <a:latin typeface="League Spartan"/>
              </a:rPr>
              <a:t> idee </a:t>
            </a:r>
            <a:r>
              <a:rPr lang="en-US" sz="4800" dirty="0" err="1">
                <a:latin typeface="League Spartan"/>
              </a:rPr>
              <a:t>als</a:t>
            </a:r>
            <a:r>
              <a:rPr lang="en-US" sz="4800" dirty="0">
                <a:latin typeface="League Spartan"/>
              </a:rPr>
              <a:t> </a:t>
            </a:r>
            <a:r>
              <a:rPr lang="en-US" sz="4800" dirty="0" err="1">
                <a:latin typeface="League Spartan"/>
              </a:rPr>
              <a:t>ik</a:t>
            </a:r>
            <a:r>
              <a:rPr lang="en-US" sz="4800" dirty="0">
                <a:latin typeface="League Spartan"/>
              </a:rPr>
              <a:t> </a:t>
            </a:r>
            <a:endParaRPr lang="nl-NL" sz="4800" dirty="0">
              <a:latin typeface="League Spartan"/>
              <a:cs typeface="Calibri"/>
            </a:endParaRPr>
          </a:p>
          <a:p>
            <a:pPr algn="ctr"/>
            <a:r>
              <a:rPr lang="en-US" sz="4800" dirty="0" err="1">
                <a:latin typeface="League Spartan"/>
              </a:rPr>
              <a:t>vrijwilligerswerk</a:t>
            </a:r>
            <a:r>
              <a:rPr lang="en-US" sz="4800" dirty="0">
                <a:latin typeface="League Spartan"/>
              </a:rPr>
              <a:t> </a:t>
            </a:r>
            <a:r>
              <a:rPr lang="en-US" sz="4800" dirty="0" err="1">
                <a:latin typeface="League Spartan"/>
              </a:rPr>
              <a:t>ging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zoeken</a:t>
            </a:r>
            <a:r>
              <a:rPr lang="en-US" sz="4800" dirty="0">
                <a:latin typeface="League Spartan"/>
              </a:rPr>
              <a:t>, en met </a:t>
            </a:r>
            <a:r>
              <a:rPr lang="en-US" sz="4800" dirty="0" err="1">
                <a:latin typeface="League Spartan"/>
              </a:rPr>
              <a:t>hulp</a:t>
            </a:r>
            <a:r>
              <a:rPr lang="en-US" sz="4800" dirty="0">
                <a:latin typeface="League Spartan"/>
              </a:rPr>
              <a:t> van hen ben </a:t>
            </a:r>
            <a:r>
              <a:rPr lang="en-US" sz="4800" dirty="0" err="1">
                <a:latin typeface="League Spartan"/>
              </a:rPr>
              <a:t>ik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hier</a:t>
            </a:r>
            <a:r>
              <a:rPr lang="en-US" sz="4800" dirty="0">
                <a:latin typeface="League Spartan"/>
              </a:rPr>
              <a:t> </a:t>
            </a:r>
            <a:r>
              <a:rPr lang="en-US" sz="4800" dirty="0" err="1">
                <a:latin typeface="League Spartan"/>
              </a:rPr>
              <a:t>terechtgekomen</a:t>
            </a:r>
            <a:r>
              <a:rPr lang="en-US" sz="4800" dirty="0">
                <a:latin typeface="League Spartan"/>
              </a:rPr>
              <a:t>.”</a:t>
            </a:r>
            <a:endParaRPr lang="nl-NL" sz="4800" dirty="0">
              <a:latin typeface="League Spartan"/>
              <a:cs typeface="Calibri"/>
            </a:endParaRPr>
          </a:p>
        </p:txBody>
      </p:sp>
      <p:pic>
        <p:nvPicPr>
          <p:cNvPr id="10" name="Afbeelding 10" descr="Afbeelding met overdekt, plafond&#10;&#10;Automatisch gegenereerde beschrijving">
            <a:extLst>
              <a:ext uri="{FF2B5EF4-FFF2-40B4-BE49-F238E27FC236}">
                <a16:creationId xmlns:a16="http://schemas.microsoft.com/office/drawing/2014/main" id="{BEF83E0B-F029-1C49-010D-0B32C5071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213" y="2764988"/>
            <a:ext cx="7672387" cy="50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A86211E-A717-248E-E121-102E36140D6E}"/>
              </a:ext>
            </a:extLst>
          </p:cNvPr>
          <p:cNvSpPr txBox="1"/>
          <p:nvPr/>
        </p:nvSpPr>
        <p:spPr>
          <a:xfrm>
            <a:off x="672320" y="681487"/>
            <a:ext cx="84800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8000">
                <a:latin typeface="League Spartan"/>
                <a:ea typeface="Calibri"/>
                <a:cs typeface="Calibri"/>
              </a:rPr>
              <a:t>DOE PLEK</a:t>
            </a:r>
            <a:endParaRPr lang="nl-NL" sz="8000">
              <a:latin typeface="League Spartan"/>
            </a:endParaRPr>
          </a:p>
        </p:txBody>
      </p:sp>
      <p:pic>
        <p:nvPicPr>
          <p:cNvPr id="3074" name="Picture 2" descr="Museum De Zwarte Tulp | Museum/nl\">
            <a:extLst>
              <a:ext uri="{FF2B5EF4-FFF2-40B4-BE49-F238E27FC236}">
                <a16:creationId xmlns:a16="http://schemas.microsoft.com/office/drawing/2014/main" id="{B42637AB-0838-4DE7-7959-4B43DA73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8" y="1483623"/>
            <a:ext cx="10623731" cy="703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D78804E-67CF-6B68-88E4-297E22699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  <p:pic>
        <p:nvPicPr>
          <p:cNvPr id="4" name="Afbeelding 4" descr="Afbeelding met tekst, persoon, vasthouden, poseren&#10;&#10;Automatisch gegenereerde beschrijving">
            <a:extLst>
              <a:ext uri="{FF2B5EF4-FFF2-40B4-BE49-F238E27FC236}">
                <a16:creationId xmlns:a16="http://schemas.microsoft.com/office/drawing/2014/main" id="{CFBD56EA-A661-DD99-BD7C-2D49F67687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1" b="-997"/>
          <a:stretch/>
        </p:blipFill>
        <p:spPr>
          <a:xfrm>
            <a:off x="672761" y="1936630"/>
            <a:ext cx="7236140" cy="54322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3FFE87-7080-E33A-A1D5-285E8121B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1AAFDF74-1350-7954-E1F6-62577ED2B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A8172CE-9741-DF07-D12B-4D25D7AF60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  <p:pic>
        <p:nvPicPr>
          <p:cNvPr id="10" name="Afbeelding 10" descr="Afbeelding met overdekt, persoon, muur, keuken&#10;&#10;Automatisch gegenereerde beschrijving">
            <a:extLst>
              <a:ext uri="{FF2B5EF4-FFF2-40B4-BE49-F238E27FC236}">
                <a16:creationId xmlns:a16="http://schemas.microsoft.com/office/drawing/2014/main" id="{1A8B1207-5E29-4829-2584-896F6E2C28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 flipH="1">
            <a:off x="0" y="-341002"/>
            <a:ext cx="18370152" cy="1218679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865DC28-6128-5A68-FC7D-74AC7C930F5A}"/>
              </a:ext>
            </a:extLst>
          </p:cNvPr>
          <p:cNvSpPr txBox="1"/>
          <p:nvPr/>
        </p:nvSpPr>
        <p:spPr>
          <a:xfrm>
            <a:off x="6425512" y="1214471"/>
            <a:ext cx="13024022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800" b="1" dirty="0">
                <a:solidFill>
                  <a:srgbClr val="444444"/>
                </a:solidFill>
                <a:latin typeface="League Spartan"/>
                <a:cs typeface="Calibri"/>
              </a:rPr>
              <a:t>Aandachtspunten voor MDT en matching van jongeren aan </a:t>
            </a:r>
          </a:p>
          <a:p>
            <a:r>
              <a:rPr lang="nl-NL" sz="4800" b="1" dirty="0">
                <a:solidFill>
                  <a:srgbClr val="444444"/>
                </a:solidFill>
                <a:latin typeface="League Spartan"/>
                <a:cs typeface="Calibri"/>
              </a:rPr>
              <a:t>Doe-Plekken</a:t>
            </a:r>
            <a:br>
              <a:rPr lang="nl-NL" sz="4800" b="1" dirty="0">
                <a:solidFill>
                  <a:srgbClr val="444444"/>
                </a:solidFill>
                <a:latin typeface="League Spartan"/>
                <a:cs typeface="Calibri"/>
              </a:rPr>
            </a:br>
            <a:r>
              <a:rPr lang="nl-NL" sz="4800" b="1" dirty="0">
                <a:solidFill>
                  <a:srgbClr val="444444"/>
                </a:solidFill>
                <a:latin typeface="League Spartan"/>
                <a:cs typeface="Calibri"/>
              </a:rPr>
              <a:t> </a:t>
            </a:r>
            <a:r>
              <a:rPr lang="en-US" sz="4800" b="1" dirty="0">
                <a:solidFill>
                  <a:srgbClr val="444444"/>
                </a:solidFill>
                <a:latin typeface="League Spartan"/>
                <a:cs typeface="Calibri"/>
              </a:rPr>
              <a:t>​</a:t>
            </a:r>
          </a:p>
          <a:p>
            <a:pPr>
              <a:buChar char="•"/>
            </a:pPr>
            <a:r>
              <a:rPr lang="nl-NL" sz="4000" dirty="0">
                <a:solidFill>
                  <a:srgbClr val="444444"/>
                </a:solidFill>
                <a:latin typeface="League Spartan"/>
                <a:cs typeface="Arial"/>
              </a:rPr>
              <a:t> Interesse en motivatie</a:t>
            </a:r>
            <a:r>
              <a:rPr lang="en-US" sz="4000" dirty="0">
                <a:solidFill>
                  <a:srgbClr val="444444"/>
                </a:solidFill>
                <a:latin typeface="League Spartan"/>
                <a:cs typeface="Arial"/>
              </a:rPr>
              <a:t>​</a:t>
            </a:r>
          </a:p>
          <a:p>
            <a:pPr>
              <a:buChar char="•"/>
            </a:pPr>
            <a:r>
              <a:rPr lang="nl-NL" sz="4000" dirty="0">
                <a:solidFill>
                  <a:srgbClr val="444444"/>
                </a:solidFill>
                <a:latin typeface="League Spartan"/>
                <a:cs typeface="Arial"/>
              </a:rPr>
              <a:t> Buiten de box durven kijken</a:t>
            </a:r>
            <a:r>
              <a:rPr lang="en-US" sz="4000" dirty="0">
                <a:solidFill>
                  <a:srgbClr val="444444"/>
                </a:solidFill>
                <a:latin typeface="League Spartan"/>
                <a:cs typeface="Arial"/>
              </a:rPr>
              <a:t>​</a:t>
            </a:r>
          </a:p>
          <a:p>
            <a:pPr>
              <a:buChar char="•"/>
            </a:pPr>
            <a:r>
              <a:rPr lang="nl-NL" sz="4000" dirty="0">
                <a:solidFill>
                  <a:srgbClr val="444444"/>
                </a:solidFill>
                <a:latin typeface="League Spartan"/>
                <a:cs typeface="Arial"/>
              </a:rPr>
              <a:t> Lokale partijen betrekken</a:t>
            </a:r>
            <a:r>
              <a:rPr lang="en-US" sz="4000" dirty="0">
                <a:solidFill>
                  <a:srgbClr val="444444"/>
                </a:solidFill>
                <a:latin typeface="League Spartan"/>
                <a:cs typeface="Arial"/>
              </a:rPr>
              <a:t>​</a:t>
            </a:r>
          </a:p>
          <a:p>
            <a:pPr>
              <a:buChar char="•"/>
            </a:pPr>
            <a:r>
              <a:rPr lang="nl-NL" sz="4000" dirty="0">
                <a:solidFill>
                  <a:srgbClr val="444444"/>
                </a:solidFill>
                <a:latin typeface="League Spartan"/>
                <a:cs typeface="Arial"/>
              </a:rPr>
              <a:t> Verwachtingsmanagement</a:t>
            </a:r>
          </a:p>
        </p:txBody>
      </p:sp>
    </p:spTree>
    <p:extLst>
      <p:ext uri="{BB962C8B-B14F-4D97-AF65-F5344CB8AC3E}">
        <p14:creationId xmlns:p14="http://schemas.microsoft.com/office/powerpoint/2010/main" val="7912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144" y="469749"/>
            <a:ext cx="14432811" cy="87885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94726" y="2107586"/>
            <a:ext cx="11607015" cy="389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2"/>
              </a:lnSpc>
            </a:pPr>
            <a:r>
              <a:rPr lang="en-US" sz="9323">
                <a:solidFill>
                  <a:srgbClr val="494949"/>
                </a:solidFill>
                <a:latin typeface="League Spartan"/>
              </a:rPr>
              <a:t>BEDANKT VOOR JULLIE AANDACHT!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78127" y="6371690"/>
            <a:ext cx="8440212" cy="129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0"/>
              </a:lnSpc>
            </a:pPr>
            <a:r>
              <a:rPr lang="en-US" sz="10939">
                <a:solidFill>
                  <a:srgbClr val="000000"/>
                </a:solidFill>
                <a:latin typeface="Playlist Script"/>
              </a:rPr>
              <a:t>Zijn er vragen?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AAFDF74-1350-7954-E1F6-62577ED2B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15"/>
          <a:stretch/>
        </p:blipFill>
        <p:spPr>
          <a:xfrm rot="10800000">
            <a:off x="-1" y="-341001"/>
            <a:ext cx="18309566" cy="5740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A8172CE-9741-DF07-D12B-4D25D7AF60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824" y="8853309"/>
            <a:ext cx="1676064" cy="7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0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62F961AE4A44CA4AF6947779C5845" ma:contentTypeVersion="16" ma:contentTypeDescription="Een nieuw document maken." ma:contentTypeScope="" ma:versionID="158bbf757a065581e8fe37d7a16375e1">
  <xsd:schema xmlns:xsd="http://www.w3.org/2001/XMLSchema" xmlns:xs="http://www.w3.org/2001/XMLSchema" xmlns:p="http://schemas.microsoft.com/office/2006/metadata/properties" xmlns:ns2="d6a27eb7-dcc1-4148-afb2-3ecf6e8846c9" xmlns:ns3="f51d93a4-2778-4728-b947-4a6b294f99fb" targetNamespace="http://schemas.microsoft.com/office/2006/metadata/properties" ma:root="true" ma:fieldsID="c3417d1bbee46feeb0b74e25ca89ae68" ns2:_="" ns3:_="">
    <xsd:import namespace="d6a27eb7-dcc1-4148-afb2-3ecf6e8846c9"/>
    <xsd:import namespace="f51d93a4-2778-4728-b947-4a6b294f99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27eb7-dcc1-4148-afb2-3ecf6e884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7c200ec-7eeb-4b63-8e01-e2fd11670b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1d93a4-2778-4728-b947-4a6b294f99f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2e993f6-0671-4492-bf19-6a55dce09a09}" ma:internalName="TaxCatchAll" ma:showField="CatchAllData" ma:web="f51d93a4-2778-4728-b947-4a6b294f99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a27eb7-dcc1-4148-afb2-3ecf6e8846c9">
      <Terms xmlns="http://schemas.microsoft.com/office/infopath/2007/PartnerControls"/>
    </lcf76f155ced4ddcb4097134ff3c332f>
    <TaxCatchAll xmlns="f51d93a4-2778-4728-b947-4a6b294f99fb" xsi:nil="true"/>
    <SharedWithUsers xmlns="f51d93a4-2778-4728-b947-4a6b294f99fb">
      <UserInfo>
        <DisplayName>Mariëlle de Mooij | Welzijnskwartier</DisplayName>
        <AccountId>401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6C2E93A-F267-4E44-B949-983D8718D364}">
  <ds:schemaRefs>
    <ds:schemaRef ds:uri="d6a27eb7-dcc1-4148-afb2-3ecf6e8846c9"/>
    <ds:schemaRef ds:uri="f51d93a4-2778-4728-b947-4a6b294f99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A177D93-0298-45CC-B64F-BF86CB6728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3908C-D874-494F-9D2B-5C44C21D8BA2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d6a27eb7-dcc1-4148-afb2-3ecf6e8846c9"/>
    <ds:schemaRef ds:uri="f51d93a4-2778-4728-b947-4a6b294f99fb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394</Words>
  <Application>Microsoft Office PowerPoint</Application>
  <PresentationFormat>Aangepast</PresentationFormat>
  <Paragraphs>88</Paragraphs>
  <Slides>9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2</vt:i4>
      </vt:variant>
      <vt:variant>
        <vt:lpstr>Diatitels</vt:lpstr>
      </vt:variant>
      <vt:variant>
        <vt:i4>9</vt:i4>
      </vt:variant>
    </vt:vector>
  </HeadingPairs>
  <TitlesOfParts>
    <vt:vector size="21" baseType="lpstr">
      <vt:lpstr>Montserrat Bold</vt:lpstr>
      <vt:lpstr>Playlist Script</vt:lpstr>
      <vt:lpstr>Wingdings,Sans-Serif</vt:lpstr>
      <vt:lpstr>Wingdings</vt:lpstr>
      <vt:lpstr>Raleway</vt:lpstr>
      <vt:lpstr>Calibri</vt:lpstr>
      <vt:lpstr>Lato</vt:lpstr>
      <vt:lpstr>Glacial Indifference</vt:lpstr>
      <vt:lpstr>Arial</vt:lpstr>
      <vt:lpstr>League Spartan</vt:lpstr>
      <vt:lpstr>Office Theme</vt:lpstr>
      <vt:lpstr>Swiss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JW algemeen</dc:title>
  <cp:lastModifiedBy>Raaijmakers, Robin</cp:lastModifiedBy>
  <cp:revision>92</cp:revision>
  <dcterms:created xsi:type="dcterms:W3CDTF">2006-08-16T00:00:00Z</dcterms:created>
  <dcterms:modified xsi:type="dcterms:W3CDTF">2023-07-04T09:27:38Z</dcterms:modified>
  <dc:identifier>DAFd1s5a0g8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0x01010013562F961AE4A44CA4AF6947779C5845</vt:lpwstr>
  </property>
  <property fmtid="{D5CDD505-2E9C-101B-9397-08002B2CF9AE}" pid="3" name="MediaServiceImageTags">
    <vt:lpwstr/>
  </property>
</Properties>
</file>